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48" r:id="rId5"/>
  </p:sldMasterIdLst>
  <p:notesMasterIdLst>
    <p:notesMasterId r:id="rId15"/>
  </p:notesMasterIdLst>
  <p:sldIdLst>
    <p:sldId id="256" r:id="rId6"/>
    <p:sldId id="263" r:id="rId7"/>
    <p:sldId id="259" r:id="rId8"/>
    <p:sldId id="257" r:id="rId9"/>
    <p:sldId id="261" r:id="rId10"/>
    <p:sldId id="258" r:id="rId11"/>
    <p:sldId id="264" r:id="rId12"/>
    <p:sldId id="265"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CAF68D-F6CA-4BC7-88BB-31B93EBB5C4A}" v="12" dt="2026-09-14T17:40:06.753"/>
    <p1510:client id="{13E15601-298C-04CC-37C9-6A265ECE1A52}" v="486" dt="2026-09-14T14:29:44.884"/>
    <p1510:client id="{8817F401-8F55-0706-DDBF-30525AD69828}" v="265" dt="2026-09-14T16:18:01.234"/>
    <p1510:client id="{8872325D-C8F2-A980-3E4E-7CD6674641C0}" v="66" dt="2026-09-14T16:49:34.523"/>
    <p1510:client id="{D482BEBD-1C51-4743-A8B8-09004A8156CE}" v="75" dt="2026-09-14T14:37:31.1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hyperlink" Target="mailto:year8office@swchs.net" TargetMode="External"/><Relationship Id="rId5" Type="http://schemas.openxmlformats.org/officeDocument/2006/relationships/image" Target="../media/image6.svg"/><Relationship Id="rId4" Type="http://schemas.openxmlformats.org/officeDocument/2006/relationships/image" Target="../media/image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5" Type="http://schemas.openxmlformats.org/officeDocument/2006/relationships/hyperlink" Target="mailto:year8office@swchs.net" TargetMode="External"/><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40A768-6622-4D3F-9A04-DB3D488A1668}" type="doc">
      <dgm:prSet loTypeId="urn:microsoft.com/office/officeart/2018/2/layout/IconVerticalSolidList" loCatId="icon" qsTypeId="urn:microsoft.com/office/officeart/2005/8/quickstyle/simple1#1" qsCatId="simple" csTypeId="urn:microsoft.com/office/officeart/2018/5/colors/Iconchunking_neutralbg_colorful5" csCatId="colorful" phldr="1"/>
      <dgm:spPr/>
      <dgm:t>
        <a:bodyPr/>
        <a:lstStyle/>
        <a:p>
          <a:endParaRPr lang="en-US"/>
        </a:p>
      </dgm:t>
    </dgm:pt>
    <dgm:pt modelId="{CD3C2028-CADB-4A0D-B130-D335A804560C}">
      <dgm:prSet/>
      <dgm:spPr/>
      <dgm:t>
        <a:bodyPr/>
        <a:lstStyle/>
        <a:p>
          <a:pPr>
            <a:lnSpc>
              <a:spcPct val="100000"/>
            </a:lnSpc>
          </a:pPr>
          <a:r>
            <a:rPr lang="en-GB" dirty="0">
              <a:latin typeface="Calibri Light" panose="020F0302020204030204"/>
            </a:rPr>
            <a:t>Email- tutors and/or year team will aim to respond within 2 working days.</a:t>
          </a:r>
        </a:p>
        <a:p>
          <a:pPr>
            <a:lnSpc>
              <a:spcPct val="100000"/>
            </a:lnSpc>
          </a:pPr>
          <a:r>
            <a:rPr lang="en-GB" dirty="0">
              <a:latin typeface="Calibri Light" panose="020F0302020204030204"/>
            </a:rPr>
            <a:t>For unplanned illness: </a:t>
          </a:r>
          <a:r>
            <a:rPr lang="en-GB" dirty="0" err="1">
              <a:latin typeface="Calibri Light" panose="020F0302020204030204"/>
            </a:rPr>
            <a:t>absence@swchs.net</a:t>
          </a:r>
          <a:endParaRPr lang="en-GB" dirty="0">
            <a:latin typeface="Calibri Light" panose="020F0302020204030204"/>
          </a:endParaRPr>
        </a:p>
      </dgm:t>
    </dgm:pt>
    <dgm:pt modelId="{4BFDD584-5E0B-4CBE-8CF0-78B0B21C8958}" type="parTrans" cxnId="{FBAB0E1C-9F3C-4F0F-9B38-07861AB6D3FE}">
      <dgm:prSet/>
      <dgm:spPr/>
      <dgm:t>
        <a:bodyPr/>
        <a:lstStyle/>
        <a:p>
          <a:endParaRPr lang="en-US"/>
        </a:p>
      </dgm:t>
    </dgm:pt>
    <dgm:pt modelId="{BADBDF51-7DFF-4FBF-A7ED-8A73B71EF116}" type="sibTrans" cxnId="{FBAB0E1C-9F3C-4F0F-9B38-07861AB6D3FE}">
      <dgm:prSet/>
      <dgm:spPr/>
      <dgm:t>
        <a:bodyPr/>
        <a:lstStyle/>
        <a:p>
          <a:endParaRPr lang="en-US"/>
        </a:p>
      </dgm:t>
    </dgm:pt>
    <dgm:pt modelId="{789C36B5-EB1E-4730-A1E9-0D2FE2E45288}">
      <dgm:prSet/>
      <dgm:spPr/>
      <dgm:t>
        <a:bodyPr/>
        <a:lstStyle/>
        <a:p>
          <a:pPr>
            <a:lnSpc>
              <a:spcPct val="100000"/>
            </a:lnSpc>
          </a:pPr>
          <a:r>
            <a:rPr lang="en-GB"/>
            <a:t>Tutors are first point of </a:t>
          </a:r>
          <a:r>
            <a:rPr lang="en-GB">
              <a:latin typeface="Calibri Light" panose="020F0302020204030204"/>
            </a:rPr>
            <a:t>contact. Year team email is </a:t>
          </a:r>
          <a:r>
            <a:rPr lang="en-GB">
              <a:latin typeface="Calibri Light" panose="020F0302020204030204"/>
              <a:hlinkClick xmlns:r="http://schemas.openxmlformats.org/officeDocument/2006/relationships" r:id="rId1"/>
            </a:rPr>
            <a:t>year10office@swchs.net</a:t>
          </a:r>
          <a:r>
            <a:rPr lang="en-GB">
              <a:latin typeface="Calibri Light" panose="020F0302020204030204"/>
            </a:rPr>
            <a:t> </a:t>
          </a:r>
          <a:endParaRPr lang="en-GB"/>
        </a:p>
      </dgm:t>
    </dgm:pt>
    <dgm:pt modelId="{A035E3F8-019D-4CCA-8527-995D906049C6}" type="parTrans" cxnId="{56BBDF75-7F51-4F9F-A718-E3197146D23C}">
      <dgm:prSet/>
      <dgm:spPr/>
      <dgm:t>
        <a:bodyPr/>
        <a:lstStyle/>
        <a:p>
          <a:endParaRPr lang="en-US"/>
        </a:p>
      </dgm:t>
    </dgm:pt>
    <dgm:pt modelId="{6CA70F0C-60A6-4031-955A-3D01C961684E}" type="sibTrans" cxnId="{56BBDF75-7F51-4F9F-A718-E3197146D23C}">
      <dgm:prSet/>
      <dgm:spPr/>
      <dgm:t>
        <a:bodyPr/>
        <a:lstStyle/>
        <a:p>
          <a:endParaRPr lang="en-US"/>
        </a:p>
      </dgm:t>
    </dgm:pt>
    <dgm:pt modelId="{29E7F838-B960-45D2-B927-F997146E213A}">
      <dgm:prSet phldr="0"/>
      <dgm:spPr/>
      <dgm:t>
        <a:bodyPr/>
        <a:lstStyle/>
        <a:p>
          <a:pPr>
            <a:lnSpc>
              <a:spcPct val="100000"/>
            </a:lnSpc>
          </a:pPr>
          <a:r>
            <a:rPr lang="en-GB" dirty="0"/>
            <a:t>Phone- an email request is best as teaching load will vary day to day</a:t>
          </a:r>
          <a:r>
            <a:rPr lang="en-GB" dirty="0">
              <a:latin typeface="Calibri Light" panose="020F0302020204030204"/>
            </a:rPr>
            <a:t>.</a:t>
          </a:r>
          <a:endParaRPr lang="en-US" dirty="0"/>
        </a:p>
      </dgm:t>
    </dgm:pt>
    <dgm:pt modelId="{46B6E9C8-4AE0-4A68-BEAF-B4BA33286497}" type="parTrans" cxnId="{805E7936-2352-44AF-9749-57A54A69AFE6}">
      <dgm:prSet/>
      <dgm:spPr/>
    </dgm:pt>
    <dgm:pt modelId="{09AEEB31-40F6-4A2B-8120-B8FB39BC171F}" type="sibTrans" cxnId="{805E7936-2352-44AF-9749-57A54A69AFE6}">
      <dgm:prSet/>
      <dgm:spPr/>
    </dgm:pt>
    <dgm:pt modelId="{38680B1B-167F-4B07-9800-3A0425CA9309}" type="pres">
      <dgm:prSet presAssocID="{D140A768-6622-4D3F-9A04-DB3D488A1668}" presName="root" presStyleCnt="0">
        <dgm:presLayoutVars>
          <dgm:dir/>
          <dgm:resizeHandles val="exact"/>
        </dgm:presLayoutVars>
      </dgm:prSet>
      <dgm:spPr/>
    </dgm:pt>
    <dgm:pt modelId="{196B3732-396F-4132-B120-A2216EF2DC6C}" type="pres">
      <dgm:prSet presAssocID="{CD3C2028-CADB-4A0D-B130-D335A804560C}" presName="compNode" presStyleCnt="0"/>
      <dgm:spPr/>
    </dgm:pt>
    <dgm:pt modelId="{3E6D70FD-04F4-4A4A-81A3-F1DF1ED5B736}" type="pres">
      <dgm:prSet presAssocID="{CD3C2028-CADB-4A0D-B130-D335A804560C}" presName="bgRect" presStyleLbl="bgShp" presStyleIdx="0" presStyleCnt="3"/>
      <dgm:spPr/>
    </dgm:pt>
    <dgm:pt modelId="{A2A0107E-88A1-49A3-90D3-3C3474663B89}" type="pres">
      <dgm:prSet presAssocID="{CD3C2028-CADB-4A0D-B130-D335A804560C}" presName="iconRect" presStyleLbl="node1" presStyleIdx="0" presStyleCnt="3"/>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Email"/>
        </a:ext>
      </dgm:extLst>
    </dgm:pt>
    <dgm:pt modelId="{726B4A04-2E96-4AA0-8F91-85934127A337}" type="pres">
      <dgm:prSet presAssocID="{CD3C2028-CADB-4A0D-B130-D335A804560C}" presName="spaceRect" presStyleCnt="0"/>
      <dgm:spPr/>
    </dgm:pt>
    <dgm:pt modelId="{89DDD69D-B9F4-456C-92B5-B822B8DF40D4}" type="pres">
      <dgm:prSet presAssocID="{CD3C2028-CADB-4A0D-B130-D335A804560C}" presName="parTx" presStyleLbl="revTx" presStyleIdx="0" presStyleCnt="3">
        <dgm:presLayoutVars>
          <dgm:chMax val="0"/>
          <dgm:chPref val="0"/>
        </dgm:presLayoutVars>
      </dgm:prSet>
      <dgm:spPr/>
    </dgm:pt>
    <dgm:pt modelId="{3CE1D23F-6447-4780-8AED-CE32FC69372C}" type="pres">
      <dgm:prSet presAssocID="{BADBDF51-7DFF-4FBF-A7ED-8A73B71EF116}" presName="sibTrans" presStyleCnt="0"/>
      <dgm:spPr/>
    </dgm:pt>
    <dgm:pt modelId="{D003DBCD-92FD-48DB-BD60-EDA0FFE34C06}" type="pres">
      <dgm:prSet presAssocID="{29E7F838-B960-45D2-B927-F997146E213A}" presName="compNode" presStyleCnt="0"/>
      <dgm:spPr/>
    </dgm:pt>
    <dgm:pt modelId="{FB5A5688-70EF-4202-9656-6A361F4EF5A4}" type="pres">
      <dgm:prSet presAssocID="{29E7F838-B960-45D2-B927-F997146E213A}" presName="bgRect" presStyleLbl="bgShp" presStyleIdx="1" presStyleCnt="3"/>
      <dgm:spPr/>
    </dgm:pt>
    <dgm:pt modelId="{03C82618-34ED-4630-BAE0-A95F9FEFD485}" type="pres">
      <dgm:prSet presAssocID="{29E7F838-B960-45D2-B927-F997146E213A}" presName="iconRect" presStyleLbl="node1" presStyleIdx="1" presStyleCnt="3"/>
      <dgm:spPr/>
    </dgm:pt>
    <dgm:pt modelId="{FF15B248-B0E9-4373-9ED9-98B1AD145DAD}" type="pres">
      <dgm:prSet presAssocID="{29E7F838-B960-45D2-B927-F997146E213A}" presName="spaceRect" presStyleCnt="0"/>
      <dgm:spPr/>
    </dgm:pt>
    <dgm:pt modelId="{6FC03723-624A-417F-8DB8-B75BC9756A48}" type="pres">
      <dgm:prSet presAssocID="{29E7F838-B960-45D2-B927-F997146E213A}" presName="parTx" presStyleLbl="revTx" presStyleIdx="1" presStyleCnt="3">
        <dgm:presLayoutVars>
          <dgm:chMax val="0"/>
          <dgm:chPref val="0"/>
        </dgm:presLayoutVars>
      </dgm:prSet>
      <dgm:spPr/>
    </dgm:pt>
    <dgm:pt modelId="{D9AE5BC3-BB48-45C5-9C0C-9430D8860EF4}" type="pres">
      <dgm:prSet presAssocID="{09AEEB31-40F6-4A2B-8120-B8FB39BC171F}" presName="sibTrans" presStyleCnt="0"/>
      <dgm:spPr/>
    </dgm:pt>
    <dgm:pt modelId="{A155DD31-B564-406C-93FE-2FDA2DC2C52E}" type="pres">
      <dgm:prSet presAssocID="{789C36B5-EB1E-4730-A1E9-0D2FE2E45288}" presName="compNode" presStyleCnt="0"/>
      <dgm:spPr/>
    </dgm:pt>
    <dgm:pt modelId="{64060EE3-D532-4B78-9052-FAF6F64F7339}" type="pres">
      <dgm:prSet presAssocID="{789C36B5-EB1E-4730-A1E9-0D2FE2E45288}" presName="bgRect" presStyleLbl="bgShp" presStyleIdx="2" presStyleCnt="3"/>
      <dgm:spPr/>
    </dgm:pt>
    <dgm:pt modelId="{695E5B2A-C30B-470C-9DFE-056BBF429CD5}" type="pres">
      <dgm:prSet presAssocID="{789C36B5-EB1E-4730-A1E9-0D2FE2E45288}" presName="iconRect" presStyleLbl="node1" presStyleIdx="2"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User Network"/>
        </a:ext>
      </dgm:extLst>
    </dgm:pt>
    <dgm:pt modelId="{988977DE-74EF-44DD-A4AA-9A32837BB789}" type="pres">
      <dgm:prSet presAssocID="{789C36B5-EB1E-4730-A1E9-0D2FE2E45288}" presName="spaceRect" presStyleCnt="0"/>
      <dgm:spPr/>
    </dgm:pt>
    <dgm:pt modelId="{AA2AC450-8C60-4644-9C2B-375F7817D802}" type="pres">
      <dgm:prSet presAssocID="{789C36B5-EB1E-4730-A1E9-0D2FE2E45288}" presName="parTx" presStyleLbl="revTx" presStyleIdx="2" presStyleCnt="3">
        <dgm:presLayoutVars>
          <dgm:chMax val="0"/>
          <dgm:chPref val="0"/>
        </dgm:presLayoutVars>
      </dgm:prSet>
      <dgm:spPr/>
    </dgm:pt>
  </dgm:ptLst>
  <dgm:cxnLst>
    <dgm:cxn modelId="{12DB1603-B1CC-41D1-B4B3-412221501C80}" type="presOf" srcId="{789C36B5-EB1E-4730-A1E9-0D2FE2E45288}" destId="{AA2AC450-8C60-4644-9C2B-375F7817D802}" srcOrd="0" destOrd="0" presId="urn:microsoft.com/office/officeart/2018/2/layout/IconVerticalSolidList"/>
    <dgm:cxn modelId="{FBAB0E1C-9F3C-4F0F-9B38-07861AB6D3FE}" srcId="{D140A768-6622-4D3F-9A04-DB3D488A1668}" destId="{CD3C2028-CADB-4A0D-B130-D335A804560C}" srcOrd="0" destOrd="0" parTransId="{4BFDD584-5E0B-4CBE-8CF0-78B0B21C8958}" sibTransId="{BADBDF51-7DFF-4FBF-A7ED-8A73B71EF116}"/>
    <dgm:cxn modelId="{805E7936-2352-44AF-9749-57A54A69AFE6}" srcId="{D140A768-6622-4D3F-9A04-DB3D488A1668}" destId="{29E7F838-B960-45D2-B927-F997146E213A}" srcOrd="1" destOrd="0" parTransId="{46B6E9C8-4AE0-4A68-BEAF-B4BA33286497}" sibTransId="{09AEEB31-40F6-4A2B-8120-B8FB39BC171F}"/>
    <dgm:cxn modelId="{72CBC96C-FB99-472A-9AC3-AB5AEA8A88CA}" type="presOf" srcId="{D140A768-6622-4D3F-9A04-DB3D488A1668}" destId="{38680B1B-167F-4B07-9800-3A0425CA9309}" srcOrd="0" destOrd="0" presId="urn:microsoft.com/office/officeart/2018/2/layout/IconVerticalSolidList"/>
    <dgm:cxn modelId="{56BBDF75-7F51-4F9F-A718-E3197146D23C}" srcId="{D140A768-6622-4D3F-9A04-DB3D488A1668}" destId="{789C36B5-EB1E-4730-A1E9-0D2FE2E45288}" srcOrd="2" destOrd="0" parTransId="{A035E3F8-019D-4CCA-8527-995D906049C6}" sibTransId="{6CA70F0C-60A6-4031-955A-3D01C961684E}"/>
    <dgm:cxn modelId="{CCCD62A3-A8B9-4880-901D-573A7BA8D135}" type="presOf" srcId="{CD3C2028-CADB-4A0D-B130-D335A804560C}" destId="{89DDD69D-B9F4-456C-92B5-B822B8DF40D4}" srcOrd="0" destOrd="0" presId="urn:microsoft.com/office/officeart/2018/2/layout/IconVerticalSolidList"/>
    <dgm:cxn modelId="{B51F19AD-8943-45A0-9E2D-80EFFA489582}" type="presOf" srcId="{29E7F838-B960-45D2-B927-F997146E213A}" destId="{6FC03723-624A-417F-8DB8-B75BC9756A48}" srcOrd="0" destOrd="0" presId="urn:microsoft.com/office/officeart/2018/2/layout/IconVerticalSolidList"/>
    <dgm:cxn modelId="{A183B317-EFA6-4CBF-BA1F-0A0032D7D662}" type="presParOf" srcId="{38680B1B-167F-4B07-9800-3A0425CA9309}" destId="{196B3732-396F-4132-B120-A2216EF2DC6C}" srcOrd="0" destOrd="0" presId="urn:microsoft.com/office/officeart/2018/2/layout/IconVerticalSolidList"/>
    <dgm:cxn modelId="{8BC667D0-B047-41F0-A001-D184AB2D0056}" type="presParOf" srcId="{196B3732-396F-4132-B120-A2216EF2DC6C}" destId="{3E6D70FD-04F4-4A4A-81A3-F1DF1ED5B736}" srcOrd="0" destOrd="0" presId="urn:microsoft.com/office/officeart/2018/2/layout/IconVerticalSolidList"/>
    <dgm:cxn modelId="{8FC2C4EB-2B59-408A-B85D-EFD97D0A0319}" type="presParOf" srcId="{196B3732-396F-4132-B120-A2216EF2DC6C}" destId="{A2A0107E-88A1-49A3-90D3-3C3474663B89}" srcOrd="1" destOrd="0" presId="urn:microsoft.com/office/officeart/2018/2/layout/IconVerticalSolidList"/>
    <dgm:cxn modelId="{8F1857AF-9174-40C6-B43F-62BE0BE3F616}" type="presParOf" srcId="{196B3732-396F-4132-B120-A2216EF2DC6C}" destId="{726B4A04-2E96-4AA0-8F91-85934127A337}" srcOrd="2" destOrd="0" presId="urn:microsoft.com/office/officeart/2018/2/layout/IconVerticalSolidList"/>
    <dgm:cxn modelId="{F74A5AAB-E6F1-4836-9BE4-122D3EA19974}" type="presParOf" srcId="{196B3732-396F-4132-B120-A2216EF2DC6C}" destId="{89DDD69D-B9F4-456C-92B5-B822B8DF40D4}" srcOrd="3" destOrd="0" presId="urn:microsoft.com/office/officeart/2018/2/layout/IconVerticalSolidList"/>
    <dgm:cxn modelId="{4A241039-EF89-4BEA-86A5-3EF47F7C7625}" type="presParOf" srcId="{38680B1B-167F-4B07-9800-3A0425CA9309}" destId="{3CE1D23F-6447-4780-8AED-CE32FC69372C}" srcOrd="1" destOrd="0" presId="urn:microsoft.com/office/officeart/2018/2/layout/IconVerticalSolidList"/>
    <dgm:cxn modelId="{99F0328F-8706-466F-A353-BE431E4A61EC}" type="presParOf" srcId="{38680B1B-167F-4B07-9800-3A0425CA9309}" destId="{D003DBCD-92FD-48DB-BD60-EDA0FFE34C06}" srcOrd="2" destOrd="0" presId="urn:microsoft.com/office/officeart/2018/2/layout/IconVerticalSolidList"/>
    <dgm:cxn modelId="{5F5424A4-54C2-4369-93E1-74C001310B3A}" type="presParOf" srcId="{D003DBCD-92FD-48DB-BD60-EDA0FFE34C06}" destId="{FB5A5688-70EF-4202-9656-6A361F4EF5A4}" srcOrd="0" destOrd="0" presId="urn:microsoft.com/office/officeart/2018/2/layout/IconVerticalSolidList"/>
    <dgm:cxn modelId="{03FD17BA-D1C3-4797-98BB-9765AD5DA1F4}" type="presParOf" srcId="{D003DBCD-92FD-48DB-BD60-EDA0FFE34C06}" destId="{03C82618-34ED-4630-BAE0-A95F9FEFD485}" srcOrd="1" destOrd="0" presId="urn:microsoft.com/office/officeart/2018/2/layout/IconVerticalSolidList"/>
    <dgm:cxn modelId="{E1250B8A-776D-4C32-8062-67994C569E8A}" type="presParOf" srcId="{D003DBCD-92FD-48DB-BD60-EDA0FFE34C06}" destId="{FF15B248-B0E9-4373-9ED9-98B1AD145DAD}" srcOrd="2" destOrd="0" presId="urn:microsoft.com/office/officeart/2018/2/layout/IconVerticalSolidList"/>
    <dgm:cxn modelId="{368772E8-BCF7-4E53-A258-4D31107FBA4A}" type="presParOf" srcId="{D003DBCD-92FD-48DB-BD60-EDA0FFE34C06}" destId="{6FC03723-624A-417F-8DB8-B75BC9756A48}" srcOrd="3" destOrd="0" presId="urn:microsoft.com/office/officeart/2018/2/layout/IconVerticalSolidList"/>
    <dgm:cxn modelId="{02D7126D-E097-4D76-89DF-34D594AD471E}" type="presParOf" srcId="{38680B1B-167F-4B07-9800-3A0425CA9309}" destId="{D9AE5BC3-BB48-45C5-9C0C-9430D8860EF4}" srcOrd="3" destOrd="0" presId="urn:microsoft.com/office/officeart/2018/2/layout/IconVerticalSolidList"/>
    <dgm:cxn modelId="{105D5EEB-F542-4104-9707-577C45519FEA}" type="presParOf" srcId="{38680B1B-167F-4B07-9800-3A0425CA9309}" destId="{A155DD31-B564-406C-93FE-2FDA2DC2C52E}" srcOrd="4" destOrd="0" presId="urn:microsoft.com/office/officeart/2018/2/layout/IconVerticalSolidList"/>
    <dgm:cxn modelId="{C9B3E8D6-E476-48F7-8DBA-864DAF20CACA}" type="presParOf" srcId="{A155DD31-B564-406C-93FE-2FDA2DC2C52E}" destId="{64060EE3-D532-4B78-9052-FAF6F64F7339}" srcOrd="0" destOrd="0" presId="urn:microsoft.com/office/officeart/2018/2/layout/IconVerticalSolidList"/>
    <dgm:cxn modelId="{83288749-D71C-4E08-88CC-13EB181A576E}" type="presParOf" srcId="{A155DD31-B564-406C-93FE-2FDA2DC2C52E}" destId="{695E5B2A-C30B-470C-9DFE-056BBF429CD5}" srcOrd="1" destOrd="0" presId="urn:microsoft.com/office/officeart/2018/2/layout/IconVerticalSolidList"/>
    <dgm:cxn modelId="{02926F9B-E7E9-4F89-ACE4-99DF2E668DFE}" type="presParOf" srcId="{A155DD31-B564-406C-93FE-2FDA2DC2C52E}" destId="{988977DE-74EF-44DD-A4AA-9A32837BB789}" srcOrd="2" destOrd="0" presId="urn:microsoft.com/office/officeart/2018/2/layout/IconVerticalSolidList"/>
    <dgm:cxn modelId="{C4AE6D39-2445-4050-BC1C-92F1FB00DDF2}" type="presParOf" srcId="{A155DD31-B564-406C-93FE-2FDA2DC2C52E}" destId="{AA2AC450-8C60-4644-9C2B-375F7817D80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6D70FD-04F4-4A4A-81A3-F1DF1ED5B736}">
      <dsp:nvSpPr>
        <dsp:cNvPr id="0" name=""/>
        <dsp:cNvSpPr/>
      </dsp:nvSpPr>
      <dsp:spPr>
        <a:xfrm>
          <a:off x="0" y="718"/>
          <a:ext cx="6513603" cy="16811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A0107E-88A1-49A3-90D3-3C3474663B89}">
      <dsp:nvSpPr>
        <dsp:cNvPr id="0" name=""/>
        <dsp:cNvSpPr/>
      </dsp:nvSpPr>
      <dsp:spPr>
        <a:xfrm>
          <a:off x="508544" y="378974"/>
          <a:ext cx="924626" cy="9246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DDD69D-B9F4-456C-92B5-B822B8DF40D4}">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44550">
            <a:lnSpc>
              <a:spcPct val="100000"/>
            </a:lnSpc>
            <a:spcBef>
              <a:spcPct val="0"/>
            </a:spcBef>
            <a:spcAft>
              <a:spcPct val="35000"/>
            </a:spcAft>
            <a:buNone/>
          </a:pPr>
          <a:r>
            <a:rPr lang="en-GB" sz="1900" kern="1200" dirty="0">
              <a:latin typeface="Calibri Light" panose="020F0302020204030204"/>
            </a:rPr>
            <a:t>Email- tutors and/or year team will aim to respond within 2 working days.</a:t>
          </a:r>
        </a:p>
        <a:p>
          <a:pPr marL="0" lvl="0" indent="0" algn="l" defTabSz="844550">
            <a:lnSpc>
              <a:spcPct val="100000"/>
            </a:lnSpc>
            <a:spcBef>
              <a:spcPct val="0"/>
            </a:spcBef>
            <a:spcAft>
              <a:spcPct val="35000"/>
            </a:spcAft>
            <a:buNone/>
          </a:pPr>
          <a:r>
            <a:rPr lang="en-GB" sz="1900" kern="1200" dirty="0">
              <a:latin typeface="Calibri Light" panose="020F0302020204030204"/>
            </a:rPr>
            <a:t>For unplanned illness: </a:t>
          </a:r>
          <a:r>
            <a:rPr lang="en-GB" sz="1900" kern="1200" dirty="0" err="1">
              <a:latin typeface="Calibri Light" panose="020F0302020204030204"/>
            </a:rPr>
            <a:t>absence@swchs.net</a:t>
          </a:r>
          <a:endParaRPr lang="en-GB" sz="1900" kern="1200" dirty="0">
            <a:latin typeface="Calibri Light" panose="020F0302020204030204"/>
          </a:endParaRPr>
        </a:p>
      </dsp:txBody>
      <dsp:txXfrm>
        <a:off x="1941716" y="718"/>
        <a:ext cx="4571887" cy="1681139"/>
      </dsp:txXfrm>
    </dsp:sp>
    <dsp:sp modelId="{FB5A5688-70EF-4202-9656-6A361F4EF5A4}">
      <dsp:nvSpPr>
        <dsp:cNvPr id="0" name=""/>
        <dsp:cNvSpPr/>
      </dsp:nvSpPr>
      <dsp:spPr>
        <a:xfrm>
          <a:off x="0" y="2102143"/>
          <a:ext cx="6513603" cy="16811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C82618-34ED-4630-BAE0-A95F9FEFD485}">
      <dsp:nvSpPr>
        <dsp:cNvPr id="0" name=""/>
        <dsp:cNvSpPr/>
      </dsp:nvSpPr>
      <dsp:spPr>
        <a:xfrm>
          <a:off x="508544" y="2480399"/>
          <a:ext cx="924626" cy="924626"/>
        </a:xfrm>
        <a:prstGeom prst="rect">
          <a:avLst/>
        </a:prstGeom>
        <a:solidFill>
          <a:schemeClr val="accent5">
            <a:hueOff val="-3379271"/>
            <a:satOff val="-8710"/>
            <a:lumOff val="-5883"/>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C03723-624A-417F-8DB8-B75BC9756A48}">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44550">
            <a:lnSpc>
              <a:spcPct val="100000"/>
            </a:lnSpc>
            <a:spcBef>
              <a:spcPct val="0"/>
            </a:spcBef>
            <a:spcAft>
              <a:spcPct val="35000"/>
            </a:spcAft>
            <a:buNone/>
          </a:pPr>
          <a:r>
            <a:rPr lang="en-GB" sz="1900" kern="1200" dirty="0"/>
            <a:t>Phone- an email request is best as teaching load will vary day to day</a:t>
          </a:r>
          <a:r>
            <a:rPr lang="en-GB" sz="1900" kern="1200" dirty="0">
              <a:latin typeface="Calibri Light" panose="020F0302020204030204"/>
            </a:rPr>
            <a:t>.</a:t>
          </a:r>
          <a:endParaRPr lang="en-US" sz="1900" kern="1200" dirty="0"/>
        </a:p>
      </dsp:txBody>
      <dsp:txXfrm>
        <a:off x="1941716" y="2102143"/>
        <a:ext cx="4571887" cy="1681139"/>
      </dsp:txXfrm>
    </dsp:sp>
    <dsp:sp modelId="{64060EE3-D532-4B78-9052-FAF6F64F7339}">
      <dsp:nvSpPr>
        <dsp:cNvPr id="0" name=""/>
        <dsp:cNvSpPr/>
      </dsp:nvSpPr>
      <dsp:spPr>
        <a:xfrm>
          <a:off x="0" y="4203567"/>
          <a:ext cx="6513603" cy="16811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5E5B2A-C30B-470C-9DFE-056BBF429CD5}">
      <dsp:nvSpPr>
        <dsp:cNvPr id="0" name=""/>
        <dsp:cNvSpPr/>
      </dsp:nvSpPr>
      <dsp:spPr>
        <a:xfrm>
          <a:off x="508544" y="4581824"/>
          <a:ext cx="924626" cy="9246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2AC450-8C60-4644-9C2B-375F7817D802}">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44550">
            <a:lnSpc>
              <a:spcPct val="100000"/>
            </a:lnSpc>
            <a:spcBef>
              <a:spcPct val="0"/>
            </a:spcBef>
            <a:spcAft>
              <a:spcPct val="35000"/>
            </a:spcAft>
            <a:buNone/>
          </a:pPr>
          <a:r>
            <a:rPr lang="en-GB" sz="1900" kern="1200"/>
            <a:t>Tutors are first point of </a:t>
          </a:r>
          <a:r>
            <a:rPr lang="en-GB" sz="1900" kern="1200">
              <a:latin typeface="Calibri Light" panose="020F0302020204030204"/>
            </a:rPr>
            <a:t>contact. Year team email is </a:t>
          </a:r>
          <a:r>
            <a:rPr lang="en-GB" sz="1900" kern="1200">
              <a:latin typeface="Calibri Light" panose="020F0302020204030204"/>
              <a:hlinkClick xmlns:r="http://schemas.openxmlformats.org/officeDocument/2006/relationships" r:id="rId5"/>
            </a:rPr>
            <a:t>year10office@swchs.net</a:t>
          </a:r>
          <a:r>
            <a:rPr lang="en-GB" sz="1900" kern="1200">
              <a:latin typeface="Calibri Light" panose="020F0302020204030204"/>
            </a:rPr>
            <a:t> </a:t>
          </a:r>
          <a:endParaRPr lang="en-GB" sz="1900" kern="1200"/>
        </a:p>
      </dsp:txBody>
      <dsp:txXfrm>
        <a:off x="1941716" y="4203567"/>
        <a:ext cx="4571887" cy="168113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0E25C6-1035-4EAC-AF06-9CD70856CF75}"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1D9E0C-AC83-4449-92C3-0864100E78A0}" type="slidenum">
              <a:rPr lang="en-GB" smtClean="0"/>
              <a:t>‹#›</a:t>
            </a:fld>
            <a:endParaRPr lang="en-GB"/>
          </a:p>
        </p:txBody>
      </p:sp>
    </p:spTree>
    <p:extLst>
      <p:ext uri="{BB962C8B-B14F-4D97-AF65-F5344CB8AC3E}">
        <p14:creationId xmlns:p14="http://schemas.microsoft.com/office/powerpoint/2010/main" val="2374781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Please edit so correct for your form.</a:t>
            </a:r>
          </a:p>
        </p:txBody>
      </p:sp>
      <p:sp>
        <p:nvSpPr>
          <p:cNvPr id="4" name="Slide Number Placeholder 3"/>
          <p:cNvSpPr>
            <a:spLocks noGrp="1"/>
          </p:cNvSpPr>
          <p:nvPr>
            <p:ph type="sldNum" sz="quarter" idx="5"/>
          </p:nvPr>
        </p:nvSpPr>
        <p:spPr/>
        <p:txBody>
          <a:bodyPr/>
          <a:lstStyle/>
          <a:p>
            <a:fld id="{811D9E0C-AC83-4449-92C3-0864100E78A0}" type="slidenum">
              <a:rPr lang="en-GB" smtClean="0"/>
              <a:t>1</a:t>
            </a:fld>
            <a:endParaRPr lang="en-GB"/>
          </a:p>
        </p:txBody>
      </p:sp>
    </p:spTree>
    <p:extLst>
      <p:ext uri="{BB962C8B-B14F-4D97-AF65-F5344CB8AC3E}">
        <p14:creationId xmlns:p14="http://schemas.microsoft.com/office/powerpoint/2010/main" val="2890150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FC391-4274-9FBF-BCEF-D49B329979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71B4A7-43E5-0663-D2FE-1978C06CEC5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E84D6F-3477-14CA-8DE5-C52D71AA4581}"/>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5" name="Footer Placeholder 4">
            <a:extLst>
              <a:ext uri="{FF2B5EF4-FFF2-40B4-BE49-F238E27FC236}">
                <a16:creationId xmlns:a16="http://schemas.microsoft.com/office/drawing/2014/main" id="{C71C1F1D-6A4A-5E51-920C-5A4D814228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1B72DA-00F5-60D3-AA7F-03DE47CCF474}"/>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2512734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25742-75C1-F7FF-A898-165029A8FE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B21FD4-763F-4BFC-722C-7731573948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9A5258-E2BB-0ECA-5E8C-DFBA562C975B}"/>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5" name="Footer Placeholder 4">
            <a:extLst>
              <a:ext uri="{FF2B5EF4-FFF2-40B4-BE49-F238E27FC236}">
                <a16:creationId xmlns:a16="http://schemas.microsoft.com/office/drawing/2014/main" id="{36EA0AD0-9718-2ED2-B2DE-2A66D9B04A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7784B6-EB38-6800-86FC-92E21DCC183B}"/>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4004453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5E9BC-D921-127A-CF96-D5A4A418BD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741CB3-D462-216D-DB98-E6A31228E0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00851C-7E80-69D2-C901-4318D075A043}"/>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5" name="Footer Placeholder 4">
            <a:extLst>
              <a:ext uri="{FF2B5EF4-FFF2-40B4-BE49-F238E27FC236}">
                <a16:creationId xmlns:a16="http://schemas.microsoft.com/office/drawing/2014/main" id="{25167826-E2A5-5E96-27D6-4434DD3C3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C130A3-3711-133D-7031-E28D0FC04142}"/>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3806957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32DFA-A53F-E602-97C8-AF2C4CBF18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8A94C1-8CB9-3891-A475-48509B7F0C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1AC3AF-EAAB-8B2C-DE81-835690059E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EDFE7CB-2347-9133-178E-168E1512AB97}"/>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6" name="Footer Placeholder 5">
            <a:extLst>
              <a:ext uri="{FF2B5EF4-FFF2-40B4-BE49-F238E27FC236}">
                <a16:creationId xmlns:a16="http://schemas.microsoft.com/office/drawing/2014/main" id="{DDB2BE08-2DAA-DD04-E347-D948082908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FC7546-CD71-B16F-228F-CF68B7757B75}"/>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1564236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940B6-4A65-8E0D-1C1F-F4ACDC7560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097135-4B7F-8E84-49B8-2B5914347A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FF421A-05C6-07E0-5492-99F325F21E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ECD461-12B7-7466-2055-BA96C196B4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F2CFAC-AB22-BDF7-CB00-4149CF220E7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329A8E-4FC0-6D9C-4E63-E8835F15520F}"/>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8" name="Footer Placeholder 7">
            <a:extLst>
              <a:ext uri="{FF2B5EF4-FFF2-40B4-BE49-F238E27FC236}">
                <a16:creationId xmlns:a16="http://schemas.microsoft.com/office/drawing/2014/main" id="{6BB295D0-F05B-8CC4-BAA5-8E4E6715E6F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792BD3-A835-A9BB-18E5-BC689AA988F6}"/>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2481845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9AE1C-5F9D-CA2C-0D40-3B344347A2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2792B2E-9329-8CAC-CEFD-7B14614594EF}"/>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4" name="Footer Placeholder 3">
            <a:extLst>
              <a:ext uri="{FF2B5EF4-FFF2-40B4-BE49-F238E27FC236}">
                <a16:creationId xmlns:a16="http://schemas.microsoft.com/office/drawing/2014/main" id="{68DD9B9F-AA76-8DB8-3414-D5E9AB48C02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56B5809-14F7-EF0D-5AF2-12BEA6CDFFEA}"/>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633151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7C62F3-62D3-8FC5-CD33-F291FF8FF8A3}"/>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3" name="Footer Placeholder 2">
            <a:extLst>
              <a:ext uri="{FF2B5EF4-FFF2-40B4-BE49-F238E27FC236}">
                <a16:creationId xmlns:a16="http://schemas.microsoft.com/office/drawing/2014/main" id="{7A8530BE-0D0B-7A8B-1189-483D475891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C549390-BE98-D411-A005-4A1170750C50}"/>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3634042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94AEE-42F6-8D17-666A-AF6828E4E2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564A66A-3086-1181-18D0-6E72EF3586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DD35F90-0937-DF88-CE8E-A41E5B88DC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9B1AE8-8F53-8722-B785-657910B3D612}"/>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6" name="Footer Placeholder 5">
            <a:extLst>
              <a:ext uri="{FF2B5EF4-FFF2-40B4-BE49-F238E27FC236}">
                <a16:creationId xmlns:a16="http://schemas.microsoft.com/office/drawing/2014/main" id="{4C7E0794-A1EE-C4FA-D6D4-46E345B0DF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16C802-912A-FF84-3BA0-BD812CD16E98}"/>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1138916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3B265-482F-45D3-F463-4F3731AE36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C826655-74FC-43ED-ADA1-51D10E62D4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DAD8DC-8A4E-AD20-E380-097202AE52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F21A78-C235-C448-B696-0F08F072A5FB}"/>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6" name="Footer Placeholder 5">
            <a:extLst>
              <a:ext uri="{FF2B5EF4-FFF2-40B4-BE49-F238E27FC236}">
                <a16:creationId xmlns:a16="http://schemas.microsoft.com/office/drawing/2014/main" id="{96CAB28C-A4A3-6564-50F4-09211C3E2A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A4CE74-BD9F-8E5A-6959-7110B2CFF591}"/>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3849717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7A778-206C-224C-B1C4-20782C953C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CF2027-F455-3C4C-7BAC-69AFA9C2DE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6D1713-ACCB-4854-5A79-AE007A99B692}"/>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5" name="Footer Placeholder 4">
            <a:extLst>
              <a:ext uri="{FF2B5EF4-FFF2-40B4-BE49-F238E27FC236}">
                <a16:creationId xmlns:a16="http://schemas.microsoft.com/office/drawing/2014/main" id="{0B5E7B5A-99BA-CAE3-4CE9-B400008611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C50AAD-400D-8E9A-FC48-4B65FB8241C6}"/>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443043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86DCE3-074E-C611-FC7B-CAD375B9B2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3E0C06-ED3B-4A66-06A7-1CE38A7887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839915-1A5C-4992-2F98-92CD4B5E95A1}"/>
              </a:ext>
            </a:extLst>
          </p:cNvPr>
          <p:cNvSpPr>
            <a:spLocks noGrp="1"/>
          </p:cNvSpPr>
          <p:nvPr>
            <p:ph type="dt" sz="half" idx="10"/>
          </p:nvPr>
        </p:nvSpPr>
        <p:spPr/>
        <p:txBody>
          <a:bodyPr/>
          <a:lstStyle/>
          <a:p>
            <a:fld id="{4309B6AF-324A-421D-A86C-B253B0B95994}" type="datetimeFigureOut">
              <a:rPr lang="en-GB" smtClean="0"/>
              <a:t>17/09/2026</a:t>
            </a:fld>
            <a:endParaRPr lang="en-GB"/>
          </a:p>
        </p:txBody>
      </p:sp>
      <p:sp>
        <p:nvSpPr>
          <p:cNvPr id="5" name="Footer Placeholder 4">
            <a:extLst>
              <a:ext uri="{FF2B5EF4-FFF2-40B4-BE49-F238E27FC236}">
                <a16:creationId xmlns:a16="http://schemas.microsoft.com/office/drawing/2014/main" id="{68593362-669B-B1FC-1A5A-8E203CEC03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BDA72D-A6ED-41F3-28EF-79D4112481B3}"/>
              </a:ext>
            </a:extLst>
          </p:cNvPr>
          <p:cNvSpPr>
            <a:spLocks noGrp="1"/>
          </p:cNvSpPr>
          <p:nvPr>
            <p:ph type="sldNum" sz="quarter" idx="12"/>
          </p:nvPr>
        </p:nvSpPr>
        <p:spPr/>
        <p:txBody>
          <a:bodyPr/>
          <a:lstStyle/>
          <a:p>
            <a:fld id="{C463FC4A-F567-4EC0-8C50-449C012EE7E7}" type="slidenum">
              <a:rPr lang="en-GB" smtClean="0"/>
              <a:t>‹#›</a:t>
            </a:fld>
            <a:endParaRPr lang="en-GB"/>
          </a:p>
        </p:txBody>
      </p:sp>
    </p:spTree>
    <p:extLst>
      <p:ext uri="{BB962C8B-B14F-4D97-AF65-F5344CB8AC3E}">
        <p14:creationId xmlns:p14="http://schemas.microsoft.com/office/powerpoint/2010/main" val="3224995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7B1CA0B-17DA-475A-BBAD-B8B8C74C2E92}"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2368038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B1CA0B-17DA-475A-BBAD-B8B8C74C2E92}"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19429456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B1CA0B-17DA-475A-BBAD-B8B8C74C2E92}"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15017721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7B1CA0B-17DA-475A-BBAD-B8B8C74C2E92}"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732003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7B1CA0B-17DA-475A-BBAD-B8B8C74C2E92}" type="datetimeFigureOut">
              <a:rPr lang="en-GB" smtClean="0"/>
              <a:t>17/09/2026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8267166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7B1CA0B-17DA-475A-BBAD-B8B8C74C2E92}" type="datetimeFigureOut">
              <a:rPr lang="en-GB" smtClean="0"/>
              <a:t>17/09/2026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5779793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B1CA0B-17DA-475A-BBAD-B8B8C74C2E92}" type="datetimeFigureOut">
              <a:rPr lang="en-GB" smtClean="0"/>
              <a:t>17/09/2026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1450414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B1CA0B-17DA-475A-BBAD-B8B8C74C2E92}"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5825846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B1CA0B-17DA-475A-BBAD-B8B8C74C2E92}"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1226720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B1CA0B-17DA-475A-BBAD-B8B8C74C2E92}"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12958004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B1CA0B-17DA-475A-BBAD-B8B8C74C2E92}"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933BC8-55D0-44A7-BCE4-A7293D06884E}" type="slidenum">
              <a:rPr lang="en-GB" smtClean="0"/>
              <a:t>‹#›</a:t>
            </a:fld>
            <a:endParaRPr lang="en-GB"/>
          </a:p>
        </p:txBody>
      </p:sp>
    </p:spTree>
    <p:extLst>
      <p:ext uri="{BB962C8B-B14F-4D97-AF65-F5344CB8AC3E}">
        <p14:creationId xmlns:p14="http://schemas.microsoft.com/office/powerpoint/2010/main" val="1831011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A9C850-8A98-0A40-97CF-D01A227C8E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5B6A80-768F-7A05-3CB3-02A67B6A3C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735771-D4B6-72B5-C8B2-1D98B02BA9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09B6AF-324A-421D-A86C-B253B0B95994}" type="datetimeFigureOut">
              <a:rPr lang="en-GB" smtClean="0"/>
              <a:t>17/09/2026</a:t>
            </a:fld>
            <a:endParaRPr lang="en-GB"/>
          </a:p>
        </p:txBody>
      </p:sp>
      <p:sp>
        <p:nvSpPr>
          <p:cNvPr id="5" name="Footer Placeholder 4">
            <a:extLst>
              <a:ext uri="{FF2B5EF4-FFF2-40B4-BE49-F238E27FC236}">
                <a16:creationId xmlns:a16="http://schemas.microsoft.com/office/drawing/2014/main" id="{E7DF24E2-FB4C-9DB0-DF72-D01F5F8FC8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27F5AD3-9BC1-093D-0E33-EB2D49A5E5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63FC4A-F567-4EC0-8C50-449C012EE7E7}" type="slidenum">
              <a:rPr lang="en-GB" smtClean="0"/>
              <a:t>‹#›</a:t>
            </a:fld>
            <a:endParaRPr lang="en-GB"/>
          </a:p>
        </p:txBody>
      </p:sp>
    </p:spTree>
    <p:extLst>
      <p:ext uri="{BB962C8B-B14F-4D97-AF65-F5344CB8AC3E}">
        <p14:creationId xmlns:p14="http://schemas.microsoft.com/office/powerpoint/2010/main" val="40437915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B1CA0B-17DA-475A-BBAD-B8B8C74C2E92}" type="datetimeFigureOut">
              <a:rPr lang="en-GB" smtClean="0"/>
              <a:t>17/09/2026</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933BC8-55D0-44A7-BCE4-A7293D06884E}" type="slidenum">
              <a:rPr lang="en-GB" smtClean="0"/>
              <a:t>‹#›</a:t>
            </a:fld>
            <a:endParaRPr lang="en-GB"/>
          </a:p>
        </p:txBody>
      </p:sp>
    </p:spTree>
    <p:extLst>
      <p:ext uri="{BB962C8B-B14F-4D97-AF65-F5344CB8AC3E}">
        <p14:creationId xmlns:p14="http://schemas.microsoft.com/office/powerpoint/2010/main" val="36631668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teacherintialsurname@swchs.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921F3C-7C9A-FA33-D85C-5CBA6666A7D4}"/>
              </a:ext>
            </a:extLst>
          </p:cNvPr>
          <p:cNvSpPr>
            <a:spLocks noGrp="1"/>
          </p:cNvSpPr>
          <p:nvPr>
            <p:ph type="ctrTitle"/>
          </p:nvPr>
        </p:nvSpPr>
        <p:spPr>
          <a:xfrm>
            <a:off x="890338" y="640080"/>
            <a:ext cx="3734014" cy="3566160"/>
          </a:xfrm>
        </p:spPr>
        <p:txBody>
          <a:bodyPr anchor="b">
            <a:normAutofit/>
          </a:bodyPr>
          <a:lstStyle/>
          <a:p>
            <a:pPr algn="l"/>
            <a:r>
              <a:rPr lang="en-GB" sz="5400" dirty="0"/>
              <a:t>Year 10</a:t>
            </a:r>
            <a:endParaRPr lang="en-GB" sz="5400" dirty="0">
              <a:cs typeface="Calibri Light"/>
            </a:endParaRPr>
          </a:p>
        </p:txBody>
      </p:sp>
      <p:sp>
        <p:nvSpPr>
          <p:cNvPr id="3" name="Subtitle 2">
            <a:extLst>
              <a:ext uri="{FF2B5EF4-FFF2-40B4-BE49-F238E27FC236}">
                <a16:creationId xmlns:a16="http://schemas.microsoft.com/office/drawing/2014/main" id="{3C29231D-A5AA-B8C2-13EA-0019A2016EF9}"/>
              </a:ext>
            </a:extLst>
          </p:cNvPr>
          <p:cNvSpPr>
            <a:spLocks noGrp="1"/>
          </p:cNvSpPr>
          <p:nvPr>
            <p:ph type="subTitle" idx="1"/>
          </p:nvPr>
        </p:nvSpPr>
        <p:spPr>
          <a:xfrm>
            <a:off x="890339" y="4636008"/>
            <a:ext cx="4070544" cy="1572768"/>
          </a:xfrm>
        </p:spPr>
        <p:txBody>
          <a:bodyPr vert="horz" lIns="91440" tIns="45720" rIns="91440" bIns="45720" rtlCol="0" anchor="t">
            <a:normAutofit/>
          </a:bodyPr>
          <a:lstStyle/>
          <a:p>
            <a:pPr algn="l"/>
            <a:r>
              <a:rPr lang="en-GB" dirty="0"/>
              <a:t>email: year10office@</a:t>
            </a:r>
            <a:r>
              <a:rPr lang="en-GB" dirty="0">
                <a:ea typeface="Calibri"/>
                <a:cs typeface="Calibri"/>
              </a:rPr>
              <a:t>swchs.net</a:t>
            </a:r>
          </a:p>
          <a:p>
            <a:pPr algn="l"/>
            <a:endParaRPr lang="en-GB" dirty="0">
              <a:ea typeface="Calibri"/>
              <a:cs typeface="Calibri"/>
            </a:endParaRPr>
          </a:p>
          <a:p>
            <a:pPr algn="l"/>
            <a:endParaRPr lang="en-GB" dirty="0">
              <a:ea typeface="Calibri"/>
              <a:cs typeface="Calibri"/>
            </a:endParaRP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5304F3C-22C3-D237-D526-868A130310E1}"/>
              </a:ext>
            </a:extLst>
          </p:cNvPr>
          <p:cNvPicPr>
            <a:picLocks noChangeAspect="1"/>
          </p:cNvPicPr>
          <p:nvPr/>
        </p:nvPicPr>
        <p:blipFill rotWithShape="1">
          <a:blip r:embed="rId3"/>
          <a:srcRect b="30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393535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D425C-5F4B-6290-CCEC-0B08A3DA404C}"/>
              </a:ext>
            </a:extLst>
          </p:cNvPr>
          <p:cNvSpPr>
            <a:spLocks noGrp="1"/>
          </p:cNvSpPr>
          <p:nvPr>
            <p:ph type="title"/>
          </p:nvPr>
        </p:nvSpPr>
        <p:spPr>
          <a:xfrm>
            <a:off x="589560" y="856180"/>
            <a:ext cx="4560584" cy="1128068"/>
          </a:xfrm>
        </p:spPr>
        <p:txBody>
          <a:bodyPr anchor="ctr">
            <a:normAutofit/>
          </a:bodyPr>
          <a:lstStyle/>
          <a:p>
            <a:r>
              <a:rPr lang="en-GB" sz="4000"/>
              <a:t>Role of the tutor</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41730BE-AFBC-C9E8-AD5F-FF25A1200318}"/>
              </a:ext>
            </a:extLst>
          </p:cNvPr>
          <p:cNvSpPr>
            <a:spLocks noGrp="1"/>
          </p:cNvSpPr>
          <p:nvPr>
            <p:ph idx="1"/>
          </p:nvPr>
        </p:nvSpPr>
        <p:spPr>
          <a:xfrm>
            <a:off x="590719" y="2330505"/>
            <a:ext cx="4559425" cy="3979585"/>
          </a:xfrm>
        </p:spPr>
        <p:txBody>
          <a:bodyPr vert="horz" lIns="91440" tIns="45720" rIns="91440" bIns="45720" rtlCol="0" anchor="ctr">
            <a:normAutofit/>
          </a:bodyPr>
          <a:lstStyle/>
          <a:p>
            <a:r>
              <a:rPr lang="en-GB" sz="2000" dirty="0">
                <a:cs typeface="Calibri"/>
              </a:rPr>
              <a:t>First point of contact for worries, questions and support for students and parents</a:t>
            </a:r>
            <a:endParaRPr lang="en-US" dirty="0"/>
          </a:p>
          <a:p>
            <a:r>
              <a:rPr lang="en-GB" sz="2000" dirty="0">
                <a:cs typeface="Calibri"/>
              </a:rPr>
              <a:t>See students daily</a:t>
            </a:r>
          </a:p>
          <a:p>
            <a:r>
              <a:rPr lang="en-GB" sz="2000" dirty="0">
                <a:cs typeface="Calibri"/>
              </a:rPr>
              <a:t>Support Attendance</a:t>
            </a:r>
            <a:endParaRPr lang="en-GB" sz="2000" dirty="0">
              <a:ea typeface="Calibri"/>
              <a:cs typeface="Calibri"/>
            </a:endParaRPr>
          </a:p>
          <a:p>
            <a:r>
              <a:rPr lang="en-GB" sz="2000" dirty="0">
                <a:cs typeface="Calibri"/>
              </a:rPr>
              <a:t>Work with the Year Office to monitor student progress and behaviour</a:t>
            </a:r>
          </a:p>
          <a:p>
            <a:r>
              <a:rPr lang="en-GB" sz="2000" dirty="0">
                <a:cs typeface="Calibri"/>
              </a:rPr>
              <a:t>Emails are formatted as </a:t>
            </a:r>
            <a:r>
              <a:rPr lang="en-GB" sz="2000" dirty="0">
                <a:cs typeface="Calibri"/>
                <a:hlinkClick r:id="rId2"/>
              </a:rPr>
              <a:t>teacherintialsurname@swchs.net</a:t>
            </a:r>
            <a:r>
              <a:rPr lang="en-GB" sz="2000" dirty="0">
                <a:cs typeface="Calibri"/>
              </a:rPr>
              <a:t> </a:t>
            </a:r>
            <a:r>
              <a:rPr lang="en-GB" sz="2000" dirty="0" err="1">
                <a:cs typeface="Calibri"/>
              </a:rPr>
              <a:t>e.g</a:t>
            </a:r>
            <a:r>
              <a:rPr lang="en-GB" sz="2000" dirty="0">
                <a:cs typeface="Calibri"/>
              </a:rPr>
              <a:t> </a:t>
            </a:r>
            <a:r>
              <a:rPr lang="en-GB" sz="2000" dirty="0" err="1">
                <a:cs typeface="Calibri"/>
              </a:rPr>
              <a:t>lpalmer@swchs.net</a:t>
            </a:r>
            <a:endParaRPr lang="en-GB" sz="2000" dirty="0">
              <a:cs typeface="Calibri"/>
            </a:endParaRPr>
          </a:p>
          <a:p>
            <a:endParaRPr lang="en-GB" sz="2000" dirty="0">
              <a:cs typeface="Calibri"/>
            </a:endParaRPr>
          </a:p>
          <a:p>
            <a:endParaRPr lang="en-GB" sz="2000" dirty="0">
              <a:cs typeface="Calibri"/>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C59DCF0F-98F9-DE1D-C172-654FFDB6F18E}"/>
              </a:ext>
            </a:extLst>
          </p:cNvPr>
          <p:cNvPicPr>
            <a:picLocks noChangeAspect="1"/>
          </p:cNvPicPr>
          <p:nvPr/>
        </p:nvPicPr>
        <p:blipFill rotWithShape="1">
          <a:blip r:embed="rId3"/>
          <a:srcRect t="1083" r="4" b="3"/>
          <a:stretch/>
        </p:blipFill>
        <p:spPr>
          <a:xfrm>
            <a:off x="5977788" y="799352"/>
            <a:ext cx="5425410" cy="5259296"/>
          </a:xfrm>
          <a:prstGeom prst="rect">
            <a:avLst/>
          </a:prstGeom>
        </p:spPr>
      </p:pic>
    </p:spTree>
    <p:extLst>
      <p:ext uri="{BB962C8B-B14F-4D97-AF65-F5344CB8AC3E}">
        <p14:creationId xmlns:p14="http://schemas.microsoft.com/office/powerpoint/2010/main" val="3479494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D425C-5F4B-6290-CCEC-0B08A3DA404C}"/>
              </a:ext>
            </a:extLst>
          </p:cNvPr>
          <p:cNvSpPr>
            <a:spLocks noGrp="1"/>
          </p:cNvSpPr>
          <p:nvPr>
            <p:ph type="title"/>
          </p:nvPr>
        </p:nvSpPr>
        <p:spPr>
          <a:xfrm>
            <a:off x="589560" y="856180"/>
            <a:ext cx="4560584" cy="1128068"/>
          </a:xfrm>
        </p:spPr>
        <p:txBody>
          <a:bodyPr anchor="ctr">
            <a:normAutofit/>
          </a:bodyPr>
          <a:lstStyle/>
          <a:p>
            <a:r>
              <a:rPr lang="en-GB" sz="4000"/>
              <a:t>Tutor Support</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41730BE-AFBC-C9E8-AD5F-FF25A1200318}"/>
              </a:ext>
            </a:extLst>
          </p:cNvPr>
          <p:cNvSpPr>
            <a:spLocks noGrp="1"/>
          </p:cNvSpPr>
          <p:nvPr>
            <p:ph idx="1"/>
          </p:nvPr>
        </p:nvSpPr>
        <p:spPr>
          <a:xfrm>
            <a:off x="590719" y="2330505"/>
            <a:ext cx="4559425" cy="3979585"/>
          </a:xfrm>
        </p:spPr>
        <p:txBody>
          <a:bodyPr vert="horz" lIns="91440" tIns="45720" rIns="91440" bIns="45720" rtlCol="0" anchor="ctr">
            <a:normAutofit/>
          </a:bodyPr>
          <a:lstStyle/>
          <a:p>
            <a:pPr marL="0" indent="0">
              <a:buNone/>
            </a:pPr>
            <a:endParaRPr lang="en-GB" sz="2000">
              <a:ea typeface="Calibri"/>
              <a:cs typeface="Calibri"/>
            </a:endParaRPr>
          </a:p>
          <a:p>
            <a:r>
              <a:rPr lang="en-GB" sz="2000">
                <a:ea typeface="Calibri"/>
                <a:cs typeface="Calibri"/>
              </a:rPr>
              <a:t>This will focus on supporting your child in being happy at school.</a:t>
            </a:r>
            <a:endParaRPr lang="en-GB" sz="2000">
              <a:cs typeface="Calibri"/>
            </a:endParaRPr>
          </a:p>
          <a:p>
            <a:r>
              <a:rPr lang="en-GB" sz="2000">
                <a:cs typeface="Calibri"/>
              </a:rPr>
              <a:t>Phone calls home for absences with students between 90-95% attendance.</a:t>
            </a:r>
            <a:endParaRPr lang="en-GB" sz="2000">
              <a:ea typeface="Calibri"/>
              <a:cs typeface="Calibri"/>
            </a:endParaRPr>
          </a:p>
          <a:p>
            <a:r>
              <a:rPr lang="en-GB" sz="2000">
                <a:ea typeface="Calibri"/>
                <a:cs typeface="Calibri"/>
              </a:rPr>
              <a:t>We are aiming for early intervention to keep attendance high.</a:t>
            </a:r>
            <a:endParaRPr lang="en-GB" sz="2000">
              <a:cs typeface="Calibri"/>
            </a:endParaRPr>
          </a:p>
          <a:p>
            <a:r>
              <a:rPr lang="en-GB" sz="2000">
                <a:ea typeface="Calibri" panose="020F0502020204030204"/>
                <a:cs typeface="Calibri"/>
              </a:rPr>
              <a:t>It is a supportive focus.</a:t>
            </a:r>
          </a:p>
          <a:p>
            <a:endParaRPr lang="en-GB" sz="2000">
              <a:cs typeface="Calibri"/>
            </a:endParaRPr>
          </a:p>
          <a:p>
            <a:endParaRPr lang="en-GB" sz="2000">
              <a:ea typeface="Calibri"/>
              <a:cs typeface="Calibri"/>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C59DCF0F-98F9-DE1D-C172-654FFDB6F18E}"/>
              </a:ext>
            </a:extLst>
          </p:cNvPr>
          <p:cNvPicPr>
            <a:picLocks noChangeAspect="1"/>
          </p:cNvPicPr>
          <p:nvPr/>
        </p:nvPicPr>
        <p:blipFill rotWithShape="1">
          <a:blip r:embed="rId2"/>
          <a:srcRect t="1083" r="4" b="3"/>
          <a:stretch/>
        </p:blipFill>
        <p:spPr>
          <a:xfrm>
            <a:off x="5977788" y="799352"/>
            <a:ext cx="5425410" cy="5259296"/>
          </a:xfrm>
          <a:prstGeom prst="rect">
            <a:avLst/>
          </a:prstGeom>
        </p:spPr>
      </p:pic>
    </p:spTree>
    <p:extLst>
      <p:ext uri="{BB962C8B-B14F-4D97-AF65-F5344CB8AC3E}">
        <p14:creationId xmlns:p14="http://schemas.microsoft.com/office/powerpoint/2010/main" val="2993903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564F11-021E-B3AF-23AC-CD45F62EADBA}"/>
              </a:ext>
            </a:extLst>
          </p:cNvPr>
          <p:cNvSpPr>
            <a:spLocks noGrp="1"/>
          </p:cNvSpPr>
          <p:nvPr>
            <p:ph type="title"/>
          </p:nvPr>
        </p:nvSpPr>
        <p:spPr>
          <a:xfrm>
            <a:off x="808638" y="386930"/>
            <a:ext cx="9236700" cy="1188950"/>
          </a:xfrm>
        </p:spPr>
        <p:txBody>
          <a:bodyPr anchor="b">
            <a:normAutofit/>
          </a:bodyPr>
          <a:lstStyle/>
          <a:p>
            <a:r>
              <a:rPr lang="en-GB" sz="5400" dirty="0"/>
              <a:t>Pastoral Curriculum- Aim</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C965AD4-E554-1F46-2915-6DEA1D1A1BD2}"/>
              </a:ext>
            </a:extLst>
          </p:cNvPr>
          <p:cNvSpPr>
            <a:spLocks noGrp="1"/>
          </p:cNvSpPr>
          <p:nvPr>
            <p:ph idx="1"/>
          </p:nvPr>
        </p:nvSpPr>
        <p:spPr>
          <a:xfrm>
            <a:off x="793660" y="2599509"/>
            <a:ext cx="10143668" cy="3435531"/>
          </a:xfrm>
        </p:spPr>
        <p:txBody>
          <a:bodyPr anchor="ctr">
            <a:normAutofit/>
          </a:bodyPr>
          <a:lstStyle/>
          <a:p>
            <a:r>
              <a:rPr lang="en-GB" sz="2400" i="1">
                <a:effectLst/>
                <a:latin typeface="Arial" panose="020B0604020202020204" pitchFamily="34" charset="0"/>
                <a:ea typeface="Calibri" panose="020F0502020204030204" pitchFamily="34" charset="0"/>
                <a:cs typeface="Times New Roman" panose="02020603050405020304" pitchFamily="18" charset="0"/>
              </a:rPr>
              <a:t>“The pastoral curriculum at SWCHS aims to provide our pupils with the cultural literacy and relational skills that will prove vitally important in an ever more competitive and inter-connected world. It is our intent to deliver a rich pastoral curriculum that balances our need to support pupils with the operational demands of school life with a desire to foster a community within which all children at SWCHS feel valued and supported. It is also our intention to provide opportunities for our children to build their knowledge of, and critically analyse, key issues and developments enabling them to contextualise the world within which they live.”</a:t>
            </a:r>
          </a:p>
          <a:p>
            <a:endParaRPr lang="en-GB" sz="2400">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GB" sz="2400"/>
          </a:p>
        </p:txBody>
      </p:sp>
    </p:spTree>
    <p:extLst>
      <p:ext uri="{BB962C8B-B14F-4D97-AF65-F5344CB8AC3E}">
        <p14:creationId xmlns:p14="http://schemas.microsoft.com/office/powerpoint/2010/main" val="3232976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077B7-1956-9E70-4A58-E521C4E21390}"/>
              </a:ext>
            </a:extLst>
          </p:cNvPr>
          <p:cNvSpPr>
            <a:spLocks noGrp="1"/>
          </p:cNvSpPr>
          <p:nvPr>
            <p:ph type="title"/>
          </p:nvPr>
        </p:nvSpPr>
        <p:spPr/>
        <p:txBody>
          <a:bodyPr/>
          <a:lstStyle/>
          <a:p>
            <a:r>
              <a:rPr lang="en-GB"/>
              <a:t>Pastoral Curriculum- Implementation</a:t>
            </a:r>
          </a:p>
        </p:txBody>
      </p:sp>
      <p:sp>
        <p:nvSpPr>
          <p:cNvPr id="3" name="Content Placeholder 2">
            <a:extLst>
              <a:ext uri="{FF2B5EF4-FFF2-40B4-BE49-F238E27FC236}">
                <a16:creationId xmlns:a16="http://schemas.microsoft.com/office/drawing/2014/main" id="{815F9B2F-F5A1-D9F1-B539-E4836EADDCB3}"/>
              </a:ext>
            </a:extLst>
          </p:cNvPr>
          <p:cNvSpPr>
            <a:spLocks noGrp="1"/>
          </p:cNvSpPr>
          <p:nvPr>
            <p:ph idx="1"/>
          </p:nvPr>
        </p:nvSpPr>
        <p:spPr/>
        <p:txBody>
          <a:bodyPr vert="horz" lIns="91440" tIns="45720" rIns="91440" bIns="45720" rtlCol="0" anchor="t">
            <a:normAutofit lnSpcReduction="10000"/>
          </a:bodyPr>
          <a:lstStyle/>
          <a:p>
            <a:pPr algn="just">
              <a:lnSpc>
                <a:spcPct val="107000"/>
              </a:lnSpc>
              <a:spcAft>
                <a:spcPts val="800"/>
              </a:spcAft>
            </a:pPr>
            <a:r>
              <a:rPr lang="en-GB" sz="1800" dirty="0">
                <a:effectLst/>
                <a:latin typeface="Arial"/>
                <a:ea typeface="Calibri"/>
                <a:cs typeface="Times New Roman"/>
              </a:rPr>
              <a:t>The pastoral curriculum will develop the cultural literacy of pupils at SWCHS by:</a:t>
            </a:r>
          </a:p>
          <a:p>
            <a:pPr marL="342900" lvl="0" indent="-342900" algn="just">
              <a:lnSpc>
                <a:spcPct val="107000"/>
              </a:lnSpc>
              <a:buFont typeface="Arial" panose="020B0604020202020204" pitchFamily="34" charset="0"/>
              <a:buChar char="-"/>
            </a:pPr>
            <a:r>
              <a:rPr lang="en-GB" sz="1800" dirty="0">
                <a:effectLst/>
                <a:latin typeface="Arial"/>
                <a:ea typeface="Calibri"/>
                <a:cs typeface="Times New Roman"/>
              </a:rPr>
              <a:t>Providing opportunities to explore current affairs in order to support pupils’ ability to contextualise events and build their wider knowledge of why things happen (causation) and why things change (change/continuity).</a:t>
            </a:r>
          </a:p>
          <a:p>
            <a:pPr marL="342900" lvl="0" indent="-342900" algn="just">
              <a:lnSpc>
                <a:spcPct val="107000"/>
              </a:lnSpc>
              <a:buFont typeface="Arial" panose="020B0604020202020204" pitchFamily="34" charset="0"/>
              <a:buChar char="-"/>
            </a:pPr>
            <a:r>
              <a:rPr lang="en-GB" sz="1800" dirty="0">
                <a:effectLst/>
                <a:latin typeface="Arial"/>
                <a:ea typeface="Calibri"/>
                <a:cs typeface="Times New Roman"/>
              </a:rPr>
              <a:t>Developing key relational skills through secure working relationships within their form group between peers and their Form Tutor.</a:t>
            </a:r>
          </a:p>
          <a:p>
            <a:pPr marL="342900" lvl="0" indent="-342900" algn="just">
              <a:lnSpc>
                <a:spcPct val="107000"/>
              </a:lnSpc>
              <a:buFont typeface="Arial" panose="020B0604020202020204" pitchFamily="34" charset="0"/>
              <a:buChar char="-"/>
            </a:pPr>
            <a:r>
              <a:rPr lang="en-GB" sz="1800" dirty="0">
                <a:effectLst/>
                <a:latin typeface="Arial"/>
                <a:ea typeface="Calibri"/>
                <a:cs typeface="Times New Roman"/>
              </a:rPr>
              <a:t>Engaging in constructive dialogue and debate through representation on the Student Committee, seeking positive change for the school in areas that are important to pupils.</a:t>
            </a:r>
          </a:p>
          <a:p>
            <a:pPr marL="342900" indent="-342900" algn="just">
              <a:lnSpc>
                <a:spcPct val="107000"/>
              </a:lnSpc>
              <a:spcAft>
                <a:spcPts val="800"/>
              </a:spcAft>
              <a:buFont typeface="Arial" panose="020B0604020202020204" pitchFamily="34" charset="0"/>
              <a:buChar char="-"/>
            </a:pPr>
            <a:r>
              <a:rPr lang="en-GB" sz="1800" dirty="0">
                <a:effectLst/>
                <a:latin typeface="Arial"/>
                <a:ea typeface="Calibri"/>
                <a:cs typeface="Times New Roman"/>
              </a:rPr>
              <a:t>Seeking to enable them to appreciate the importance of high standards in areas such as independent organisational skills, effective communication, and time management.</a:t>
            </a:r>
            <a:endParaRPr lang="en-GB" dirty="0">
              <a:latin typeface="Arial"/>
              <a:ea typeface="Calibri"/>
              <a:cs typeface="Arial"/>
            </a:endParaRPr>
          </a:p>
          <a:p>
            <a:pPr marL="342900" lvl="0" indent="-342900" algn="just">
              <a:lnSpc>
                <a:spcPct val="107000"/>
              </a:lnSpc>
              <a:spcAft>
                <a:spcPts val="800"/>
              </a:spcAft>
              <a:buFont typeface="Arial" panose="020B0604020202020204" pitchFamily="34" charset="0"/>
              <a:buChar char="-"/>
            </a:pPr>
            <a:r>
              <a:rPr lang="en-GB" sz="1800" dirty="0">
                <a:latin typeface="Arial"/>
                <a:ea typeface="Calibri"/>
                <a:cs typeface="Arial"/>
              </a:rPr>
              <a:t>Building camaraderie </a:t>
            </a:r>
            <a:r>
              <a:rPr lang="en-GB" sz="1800" dirty="0">
                <a:effectLst/>
                <a:latin typeface="Arial"/>
                <a:ea typeface="Calibri"/>
                <a:cs typeface="Arial"/>
              </a:rPr>
              <a:t>to support a sense of collective pride in being a pupil at SWCHS</a:t>
            </a:r>
            <a:r>
              <a:rPr lang="en-GB" sz="1800" dirty="0">
                <a:latin typeface="Arial"/>
                <a:ea typeface="Calibri"/>
                <a:cs typeface="Arial"/>
              </a:rPr>
              <a:t> and as a member of year 10</a:t>
            </a:r>
            <a:endParaRPr lang="en-GB" dirty="0">
              <a:latin typeface="Arial"/>
              <a:ea typeface="Calibri"/>
              <a:cs typeface="Arial"/>
            </a:endParaRPr>
          </a:p>
        </p:txBody>
      </p:sp>
    </p:spTree>
    <p:extLst>
      <p:ext uri="{BB962C8B-B14F-4D97-AF65-F5344CB8AC3E}">
        <p14:creationId xmlns:p14="http://schemas.microsoft.com/office/powerpoint/2010/main" val="3631342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21F18-95E6-4455-6F03-38854A8757C5}"/>
              </a:ext>
            </a:extLst>
          </p:cNvPr>
          <p:cNvSpPr>
            <a:spLocks noGrp="1"/>
          </p:cNvSpPr>
          <p:nvPr>
            <p:ph type="title"/>
          </p:nvPr>
        </p:nvSpPr>
        <p:spPr>
          <a:xfrm>
            <a:off x="191220" y="293238"/>
            <a:ext cx="10875033" cy="304771"/>
          </a:xfrm>
        </p:spPr>
        <p:txBody>
          <a:bodyPr>
            <a:normAutofit fontScale="90000"/>
          </a:bodyPr>
          <a:lstStyle/>
          <a:p>
            <a:r>
              <a:rPr lang="en-GB"/>
              <a:t>Weekly Plan</a:t>
            </a:r>
          </a:p>
        </p:txBody>
      </p:sp>
      <p:graphicFrame>
        <p:nvGraphicFramePr>
          <p:cNvPr id="17" name="Content Placeholder 16">
            <a:extLst>
              <a:ext uri="{FF2B5EF4-FFF2-40B4-BE49-F238E27FC236}">
                <a16:creationId xmlns:a16="http://schemas.microsoft.com/office/drawing/2014/main" id="{3D875054-D00C-B8BE-07D9-1A3D49162D73}"/>
              </a:ext>
            </a:extLst>
          </p:cNvPr>
          <p:cNvGraphicFramePr>
            <a:graphicFrameLocks noGrp="1"/>
          </p:cNvGraphicFramePr>
          <p:nvPr>
            <p:ph idx="1"/>
            <p:extLst>
              <p:ext uri="{D42A27DB-BD31-4B8C-83A1-F6EECF244321}">
                <p14:modId xmlns:p14="http://schemas.microsoft.com/office/powerpoint/2010/main" val="2065290544"/>
              </p:ext>
            </p:extLst>
          </p:nvPr>
        </p:nvGraphicFramePr>
        <p:xfrm>
          <a:off x="637143" y="699536"/>
          <a:ext cx="10587201" cy="5611813"/>
        </p:xfrm>
        <a:graphic>
          <a:graphicData uri="http://schemas.openxmlformats.org/drawingml/2006/table">
            <a:tbl>
              <a:tblPr firstRow="1" firstCol="1" bandRow="1"/>
              <a:tblGrid>
                <a:gridCol w="1412504">
                  <a:extLst>
                    <a:ext uri="{9D8B030D-6E8A-4147-A177-3AD203B41FA5}">
                      <a16:colId xmlns:a16="http://schemas.microsoft.com/office/drawing/2014/main" val="2724874788"/>
                    </a:ext>
                  </a:extLst>
                </a:gridCol>
                <a:gridCol w="1755759">
                  <a:extLst>
                    <a:ext uri="{9D8B030D-6E8A-4147-A177-3AD203B41FA5}">
                      <a16:colId xmlns:a16="http://schemas.microsoft.com/office/drawing/2014/main" val="1385497645"/>
                    </a:ext>
                  </a:extLst>
                </a:gridCol>
                <a:gridCol w="1788160">
                  <a:extLst>
                    <a:ext uri="{9D8B030D-6E8A-4147-A177-3AD203B41FA5}">
                      <a16:colId xmlns:a16="http://schemas.microsoft.com/office/drawing/2014/main" val="2925172494"/>
                    </a:ext>
                  </a:extLst>
                </a:gridCol>
                <a:gridCol w="2063252">
                  <a:extLst>
                    <a:ext uri="{9D8B030D-6E8A-4147-A177-3AD203B41FA5}">
                      <a16:colId xmlns:a16="http://schemas.microsoft.com/office/drawing/2014/main" val="429420683"/>
                    </a:ext>
                  </a:extLst>
                </a:gridCol>
                <a:gridCol w="1761142">
                  <a:extLst>
                    <a:ext uri="{9D8B030D-6E8A-4147-A177-3AD203B41FA5}">
                      <a16:colId xmlns:a16="http://schemas.microsoft.com/office/drawing/2014/main" val="338096286"/>
                    </a:ext>
                  </a:extLst>
                </a:gridCol>
                <a:gridCol w="1806384">
                  <a:extLst>
                    <a:ext uri="{9D8B030D-6E8A-4147-A177-3AD203B41FA5}">
                      <a16:colId xmlns:a16="http://schemas.microsoft.com/office/drawing/2014/main" val="1039540062"/>
                    </a:ext>
                  </a:extLst>
                </a:gridCol>
              </a:tblGrid>
              <a:tr h="237643">
                <a:tc>
                  <a:txBody>
                    <a:bodyPr/>
                    <a:lstStyle/>
                    <a:p>
                      <a:pPr algn="ctr">
                        <a:lnSpc>
                          <a:spcPct val="107000"/>
                        </a:lnSpc>
                        <a:spcAft>
                          <a:spcPts val="800"/>
                        </a:spcAft>
                      </a:pPr>
                      <a:endParaRPr lang="en-GB" sz="2400" b="1">
                        <a:solidFill>
                          <a:srgbClr val="000000"/>
                        </a:solidFill>
                        <a:effectLst/>
                        <a:latin typeface="Arial"/>
                        <a:ea typeface="Calibri"/>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pPr>
                      <a:r>
                        <a:rPr lang="en-GB" sz="2400" b="1">
                          <a:solidFill>
                            <a:srgbClr val="000000"/>
                          </a:solidFill>
                          <a:effectLst/>
                          <a:latin typeface="Arial"/>
                          <a:ea typeface="Calibri" panose="020F0502020204030204" pitchFamily="34" charset="0"/>
                          <a:cs typeface="Times New Roman"/>
                        </a:rPr>
                        <a:t>Monday</a:t>
                      </a: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pPr>
                      <a:r>
                        <a:rPr lang="en-GB" sz="2400" b="1">
                          <a:solidFill>
                            <a:srgbClr val="000000"/>
                          </a:solidFill>
                          <a:effectLst/>
                          <a:latin typeface="Arial"/>
                          <a:ea typeface="Calibri" panose="020F0502020204030204" pitchFamily="34" charset="0"/>
                          <a:cs typeface="Times New Roman"/>
                        </a:rPr>
                        <a:t>Tuesday</a:t>
                      </a: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pPr>
                      <a:r>
                        <a:rPr lang="en-GB" sz="2400" b="1">
                          <a:solidFill>
                            <a:srgbClr val="000000"/>
                          </a:solidFill>
                          <a:effectLst/>
                          <a:latin typeface="Arial"/>
                          <a:ea typeface="Calibri" panose="020F0502020204030204" pitchFamily="34" charset="0"/>
                          <a:cs typeface="Times New Roman"/>
                        </a:rPr>
                        <a:t>Wednesday</a:t>
                      </a: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pPr>
                      <a:r>
                        <a:rPr lang="en-GB" sz="2400" b="1">
                          <a:solidFill>
                            <a:srgbClr val="000000"/>
                          </a:solidFill>
                          <a:effectLst/>
                          <a:latin typeface="Arial"/>
                          <a:ea typeface="Calibri" panose="020F0502020204030204" pitchFamily="34" charset="0"/>
                          <a:cs typeface="Times New Roman"/>
                        </a:rPr>
                        <a:t>Thursday</a:t>
                      </a: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pPr>
                      <a:r>
                        <a:rPr lang="en-GB" sz="2400" b="1">
                          <a:solidFill>
                            <a:srgbClr val="000000"/>
                          </a:solidFill>
                          <a:effectLst/>
                          <a:latin typeface="Arial"/>
                          <a:ea typeface="Calibri" panose="020F0502020204030204" pitchFamily="34" charset="0"/>
                          <a:cs typeface="Times New Roman"/>
                        </a:rPr>
                        <a:t>Friday</a:t>
                      </a: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981479041"/>
                  </a:ext>
                </a:extLst>
              </a:tr>
              <a:tr h="3025994">
                <a:tc>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r>
                        <a:rPr lang="en-GB" sz="2400" b="1">
                          <a:solidFill>
                            <a:srgbClr val="000000"/>
                          </a:solidFill>
                          <a:effectLst/>
                          <a:latin typeface="Arial"/>
                          <a:ea typeface="Calibri" panose="020F0502020204030204" pitchFamily="34" charset="0"/>
                          <a:cs typeface="Times New Roman"/>
                        </a:rPr>
                        <a:t>Activity</a:t>
                      </a: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r>
                        <a:rPr lang="en-GB" sz="2400">
                          <a:effectLst/>
                          <a:latin typeface="Arial"/>
                          <a:ea typeface="Calibri"/>
                          <a:cs typeface="Times New Roman"/>
                        </a:rPr>
                        <a:t>Tutor led activity</a:t>
                      </a: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lvl="0" algn="ctr">
                        <a:lnSpc>
                          <a:spcPct val="107000"/>
                        </a:lnSpc>
                        <a:spcAft>
                          <a:spcPts val="800"/>
                        </a:spcAft>
                        <a:buNone/>
                      </a:pPr>
                      <a:endParaRPr lang="en-GB" sz="2400">
                        <a:effectLst/>
                        <a:latin typeface="Arial"/>
                        <a:ea typeface="Calibri"/>
                        <a:cs typeface="Times New Roman"/>
                      </a:endParaRPr>
                    </a:p>
                    <a:p>
                      <a:pPr lvl="0" algn="ctr">
                        <a:lnSpc>
                          <a:spcPct val="107000"/>
                        </a:lnSpc>
                        <a:spcAft>
                          <a:spcPts val="800"/>
                        </a:spcAft>
                        <a:buNone/>
                      </a:pPr>
                      <a:r>
                        <a:rPr lang="en-GB" sz="2400">
                          <a:effectLst/>
                          <a:latin typeface="Arial"/>
                          <a:ea typeface="Calibri"/>
                          <a:cs typeface="Times New Roman"/>
                        </a:rPr>
                        <a:t>Assembly</a:t>
                      </a: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lvl="0" algn="ctr">
                        <a:lnSpc>
                          <a:spcPct val="107000"/>
                        </a:lnSpc>
                        <a:spcAft>
                          <a:spcPts val="800"/>
                        </a:spcAft>
                        <a:buNone/>
                      </a:pPr>
                      <a:endParaRPr lang="en-GB" sz="2400">
                        <a:effectLst/>
                        <a:latin typeface="Arial"/>
                        <a:ea typeface="Calibri"/>
                        <a:cs typeface="Times New Roman"/>
                      </a:endParaRPr>
                    </a:p>
                    <a:p>
                      <a:pPr lvl="0" algn="ctr">
                        <a:lnSpc>
                          <a:spcPct val="107000"/>
                        </a:lnSpc>
                        <a:spcAft>
                          <a:spcPts val="800"/>
                        </a:spcAft>
                        <a:buNone/>
                      </a:pPr>
                      <a:r>
                        <a:rPr lang="en-GB" sz="2400">
                          <a:effectLst/>
                          <a:latin typeface="Arial"/>
                          <a:cs typeface="Times New Roman"/>
                        </a:rPr>
                        <a:t>Student Leadership or Personal Development</a:t>
                      </a:r>
                      <a:endParaRPr lang="en-GB" sz="2400"/>
                    </a:p>
                    <a:p>
                      <a:pPr algn="ctr">
                        <a:lnSpc>
                          <a:spcPct val="107000"/>
                        </a:lnSpc>
                        <a:spcAft>
                          <a:spcPts val="800"/>
                        </a:spcAft>
                      </a:pP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lvl="0" algn="ctr">
                        <a:lnSpc>
                          <a:spcPct val="107000"/>
                        </a:lnSpc>
                        <a:spcAft>
                          <a:spcPts val="800"/>
                        </a:spcAft>
                        <a:buNone/>
                      </a:pPr>
                      <a:endParaRPr lang="en-GB" sz="2400">
                        <a:effectLst/>
                        <a:latin typeface="Arial"/>
                        <a:ea typeface="Calibri"/>
                        <a:cs typeface="Times New Roman"/>
                      </a:endParaRPr>
                    </a:p>
                    <a:p>
                      <a:pPr lvl="0" algn="ctr">
                        <a:lnSpc>
                          <a:spcPct val="107000"/>
                        </a:lnSpc>
                        <a:spcAft>
                          <a:spcPts val="800"/>
                        </a:spcAft>
                        <a:buNone/>
                      </a:pPr>
                      <a:r>
                        <a:rPr lang="en-GB" sz="2400">
                          <a:effectLst/>
                          <a:latin typeface="Arial"/>
                          <a:ea typeface="Calibri"/>
                          <a:cs typeface="Times New Roman"/>
                        </a:rPr>
                        <a:t>Reading</a:t>
                      </a: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endParaRPr lang="en-GB" sz="2400">
                        <a:effectLst/>
                        <a:latin typeface="Arial"/>
                        <a:ea typeface="Calibri" panose="020F0502020204030204" pitchFamily="34" charset="0"/>
                        <a:cs typeface="Times New Roman"/>
                      </a:endParaRPr>
                    </a:p>
                    <a:p>
                      <a:pPr lvl="0">
                        <a:lnSpc>
                          <a:spcPct val="107000"/>
                        </a:lnSpc>
                        <a:spcAft>
                          <a:spcPts val="800"/>
                        </a:spcAft>
                        <a:buNone/>
                      </a:pPr>
                      <a:endParaRPr lang="en-GB" sz="2400">
                        <a:effectLst/>
                        <a:latin typeface="Arial"/>
                        <a:ea typeface="Calibri"/>
                        <a:cs typeface="Times New Roman"/>
                      </a:endParaRPr>
                    </a:p>
                    <a:p>
                      <a:pPr lvl="0">
                        <a:lnSpc>
                          <a:spcPct val="107000"/>
                        </a:lnSpc>
                        <a:spcAft>
                          <a:spcPts val="800"/>
                        </a:spcAft>
                        <a:buNone/>
                      </a:pPr>
                      <a:r>
                        <a:rPr lang="en-GB" sz="2400">
                          <a:effectLst/>
                          <a:latin typeface="Arial"/>
                          <a:ea typeface="Calibri"/>
                          <a:cs typeface="Times New Roman"/>
                        </a:rPr>
                        <a:t>Current Affairs Quiz</a:t>
                      </a:r>
                      <a:endParaRPr lang="en-GB"/>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7342543"/>
                  </a:ext>
                </a:extLst>
              </a:tr>
              <a:tr h="1156533">
                <a:tc>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r>
                        <a:rPr lang="en-GB" sz="2400" b="1">
                          <a:solidFill>
                            <a:srgbClr val="000000"/>
                          </a:solidFill>
                          <a:effectLst/>
                          <a:latin typeface="Arial"/>
                          <a:ea typeface="Calibri" panose="020F0502020204030204" pitchFamily="34" charset="0"/>
                          <a:cs typeface="Times New Roman"/>
                        </a:rPr>
                        <a:t>On-going</a:t>
                      </a: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5">
                  <a:txBody>
                    <a:bodyPr/>
                    <a:lstStyle/>
                    <a:p>
                      <a:pPr algn="ctr">
                        <a:lnSpc>
                          <a:spcPct val="107000"/>
                        </a:lnSpc>
                        <a:spcAft>
                          <a:spcPts val="800"/>
                        </a:spcAft>
                      </a:pPr>
                      <a:endParaRPr lang="en-GB" sz="2400">
                        <a:effectLst/>
                        <a:latin typeface="Arial"/>
                        <a:ea typeface="Calibri" panose="020F0502020204030204" pitchFamily="34" charset="0"/>
                        <a:cs typeface="Times New Roman"/>
                      </a:endParaRPr>
                    </a:p>
                    <a:p>
                      <a:pPr algn="ctr">
                        <a:lnSpc>
                          <a:spcPct val="107000"/>
                        </a:lnSpc>
                        <a:spcAft>
                          <a:spcPts val="800"/>
                        </a:spcAft>
                      </a:pPr>
                      <a:r>
                        <a:rPr lang="en-GB" sz="2400">
                          <a:effectLst/>
                          <a:latin typeface="Arial"/>
                          <a:ea typeface="Calibri"/>
                          <a:cs typeface="Times New Roman"/>
                        </a:rPr>
                        <a:t>For example, uniform checks, equipment checks, phone pouch checks, individual supportive conversations.</a:t>
                      </a:r>
                    </a:p>
                    <a:p>
                      <a:pPr algn="ctr">
                        <a:lnSpc>
                          <a:spcPct val="107000"/>
                        </a:lnSpc>
                        <a:spcAft>
                          <a:spcPts val="800"/>
                        </a:spcAft>
                      </a:pPr>
                      <a:endParaRPr lang="en-GB" sz="2400">
                        <a:effectLst/>
                        <a:latin typeface="Arial"/>
                        <a:ea typeface="Calibri" panose="020F0502020204030204" pitchFamily="34" charset="0"/>
                        <a:cs typeface="Times New Roman"/>
                      </a:endParaRPr>
                    </a:p>
                  </a:txBody>
                  <a:tcPr marL="57728" marR="577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11786461"/>
                  </a:ext>
                </a:extLst>
              </a:tr>
            </a:tbl>
          </a:graphicData>
        </a:graphic>
      </p:graphicFrame>
      <p:sp>
        <p:nvSpPr>
          <p:cNvPr id="18" name="Arrow: Left-Right 17">
            <a:extLst>
              <a:ext uri="{FF2B5EF4-FFF2-40B4-BE49-F238E27FC236}">
                <a16:creationId xmlns:a16="http://schemas.microsoft.com/office/drawing/2014/main" id="{123EAADB-C5EA-E0A3-BABB-0520B0AB0752}"/>
              </a:ext>
            </a:extLst>
          </p:cNvPr>
          <p:cNvSpPr/>
          <p:nvPr/>
        </p:nvSpPr>
        <p:spPr>
          <a:xfrm>
            <a:off x="3516473" y="4872011"/>
            <a:ext cx="6584614" cy="162702"/>
          </a:xfrm>
          <a:prstGeom prst="leftRightArrow">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3074919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99E7466-C29A-4EC0-9677-C52E67466E2B}"/>
              </a:ext>
            </a:extLst>
          </p:cNvPr>
          <p:cNvGraphicFramePr>
            <a:graphicFrameLocks noGrp="1"/>
          </p:cNvGraphicFramePr>
          <p:nvPr>
            <p:extLst>
              <p:ext uri="{D42A27DB-BD31-4B8C-83A1-F6EECF244321}">
                <p14:modId xmlns:p14="http://schemas.microsoft.com/office/powerpoint/2010/main" val="91886538"/>
              </p:ext>
            </p:extLst>
          </p:nvPr>
        </p:nvGraphicFramePr>
        <p:xfrm>
          <a:off x="811161" y="1073355"/>
          <a:ext cx="9748844" cy="5686121"/>
        </p:xfrm>
        <a:graphic>
          <a:graphicData uri="http://schemas.openxmlformats.org/drawingml/2006/table">
            <a:tbl>
              <a:tblPr firstRow="1" firstCol="1" bandRow="1"/>
              <a:tblGrid>
                <a:gridCol w="4995796">
                  <a:extLst>
                    <a:ext uri="{9D8B030D-6E8A-4147-A177-3AD203B41FA5}">
                      <a16:colId xmlns:a16="http://schemas.microsoft.com/office/drawing/2014/main" val="1434497817"/>
                    </a:ext>
                  </a:extLst>
                </a:gridCol>
                <a:gridCol w="4753048">
                  <a:extLst>
                    <a:ext uri="{9D8B030D-6E8A-4147-A177-3AD203B41FA5}">
                      <a16:colId xmlns:a16="http://schemas.microsoft.com/office/drawing/2014/main" val="4130462870"/>
                    </a:ext>
                  </a:extLst>
                </a:gridCol>
              </a:tblGrid>
              <a:tr h="218097">
                <a:tc>
                  <a:txBody>
                    <a:bodyPr/>
                    <a:lstStyle/>
                    <a:p>
                      <a:pPr algn="ctr">
                        <a:lnSpc>
                          <a:spcPct val="107000"/>
                        </a:lnSpc>
                      </a:pPr>
                      <a:r>
                        <a:rPr lang="en-GB" sz="1400" b="1">
                          <a:effectLst/>
                          <a:latin typeface="Arial"/>
                          <a:ea typeface="Calibri"/>
                          <a:cs typeface="Times New Roman"/>
                        </a:rPr>
                        <a:t>SCHOOL UNIFORM</a:t>
                      </a:r>
                      <a:r>
                        <a:rPr lang="en-GB" sz="1400" b="1">
                          <a:solidFill>
                            <a:srgbClr val="000000"/>
                          </a:solidFill>
                          <a:effectLst/>
                          <a:latin typeface="Arial"/>
                          <a:ea typeface="Calibri"/>
                          <a:cs typeface="Times New Roman"/>
                        </a:rPr>
                        <a:t>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pPr>
                      <a:r>
                        <a:rPr lang="en-GB" sz="1400" b="1">
                          <a:solidFill>
                            <a:srgbClr val="000000"/>
                          </a:solidFill>
                          <a:effectLst/>
                          <a:latin typeface="Arial"/>
                          <a:ea typeface="Calibri"/>
                          <a:cs typeface="Times New Roman"/>
                        </a:rPr>
                        <a:t>PE Kit</a:t>
                      </a:r>
                      <a:endParaRPr lang="en-GB" sz="1400">
                        <a:effectLst/>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758932666"/>
                  </a:ext>
                </a:extLst>
              </a:tr>
              <a:tr h="3061158">
                <a:tc>
                  <a:txBody>
                    <a:bodyPr/>
                    <a:lstStyle/>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Blazer</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pPr>
                      <a:r>
                        <a:rPr lang="en-GB" sz="1400" dirty="0">
                          <a:effectLst/>
                          <a:latin typeface="Arial"/>
                          <a:ea typeface="Calibri"/>
                          <a:cs typeface="Times New Roman"/>
                        </a:rPr>
                        <a:t>Kilt or </a:t>
                      </a:r>
                      <a:r>
                        <a:rPr lang="en-GB" sz="1400" dirty="0">
                          <a:effectLst/>
                          <a:latin typeface="Arial"/>
                          <a:ea typeface="Times New Roman" panose="02020603050405020304" pitchFamily="18" charset="0"/>
                          <a:cs typeface="Times New Roman"/>
                        </a:rPr>
                        <a:t>Black trousers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White shirt with SWCHS tie or revere neck blouse</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highlight>
                            <a:srgbClr val="FFFF00"/>
                          </a:highlight>
                          <a:latin typeface="Arial"/>
                          <a:ea typeface="Times New Roman" panose="02020603050405020304" pitchFamily="18" charset="0"/>
                          <a:cs typeface="Times New Roman"/>
                        </a:rPr>
                        <a:t>Black shoes </a:t>
                      </a: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Black socks</a:t>
                      </a:r>
                      <a:endParaRPr lang="en-GB" sz="1400" dirty="0">
                        <a:effectLst/>
                        <a:latin typeface="Arial"/>
                        <a:ea typeface="Calibri"/>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Black or appropriate skin colour tights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V neck jumper</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White or Cream thermal base layer/vest/t-shirt worn underneath school shirt or blouse.</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Coat (not to be worn indoors under any circumstance)</a:t>
                      </a:r>
                      <a:endParaRPr lang="en-GB" sz="1400" dirty="0">
                        <a:effectLst/>
                        <a:latin typeface="Arial"/>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SWCHS PE kit for the lesson (as outlined by PE or Dance teacher)</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SWCHS Blazer must be worn over the PE kit for the day (removed for PE).</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Plain black V neck jumper</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Plain black jogging/tracksuit bottoms.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Plain black sports leggings or skins. </a:t>
                      </a:r>
                      <a:r>
                        <a:rPr lang="en-GB" sz="1400" b="1" dirty="0">
                          <a:effectLst/>
                          <a:latin typeface="Arial"/>
                          <a:ea typeface="Times New Roman" panose="02020603050405020304" pitchFamily="18" charset="0"/>
                          <a:cs typeface="Times New Roman"/>
                        </a:rPr>
                        <a:t>Skorts must be worn over the top of the sports leggings.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SWCHS PE Hoodies (new stock in </a:t>
                      </a:r>
                      <a:r>
                        <a:rPr lang="en-GB" sz="1400" dirty="0" err="1">
                          <a:effectLst/>
                          <a:latin typeface="Arial"/>
                          <a:ea typeface="Times New Roman" panose="02020603050405020304" pitchFamily="18" charset="0"/>
                          <a:cs typeface="Times New Roman"/>
                        </a:rPr>
                        <a:t>Beewear</a:t>
                      </a:r>
                      <a:r>
                        <a:rPr lang="en-GB" sz="1400" dirty="0">
                          <a:effectLst/>
                          <a:latin typeface="Arial"/>
                          <a:ea typeface="Times New Roman" panose="02020603050405020304" pitchFamily="18" charset="0"/>
                          <a:cs typeface="Times New Roman"/>
                        </a:rPr>
                        <a:t>)</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Plain black base layer</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Trainers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SWCHS PE socks</a:t>
                      </a:r>
                      <a:endParaRPr lang="en-GB" sz="1400" dirty="0">
                        <a:effectLst/>
                        <a:latin typeface="Arial"/>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17793510"/>
                  </a:ext>
                </a:extLst>
              </a:tr>
              <a:tr h="233675">
                <a:tc>
                  <a:txBody>
                    <a:bodyPr/>
                    <a:lstStyle/>
                    <a:p>
                      <a:pPr algn="ctr">
                        <a:lnSpc>
                          <a:spcPct val="107000"/>
                        </a:lnSpc>
                      </a:pPr>
                      <a:r>
                        <a:rPr lang="en-GB" sz="1400" b="1">
                          <a:solidFill>
                            <a:srgbClr val="000000"/>
                          </a:solidFill>
                          <a:effectLst/>
                          <a:latin typeface="Arial"/>
                          <a:ea typeface="Calibri"/>
                          <a:cs typeface="Times New Roman"/>
                        </a:rPr>
                        <a:t>NOT PERMITTED</a:t>
                      </a:r>
                      <a:endParaRPr lang="en-GB" sz="1400">
                        <a:effectLst/>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pPr>
                      <a:r>
                        <a:rPr lang="en-GB" sz="1400" b="1">
                          <a:solidFill>
                            <a:srgbClr val="000000"/>
                          </a:solidFill>
                          <a:effectLst/>
                          <a:latin typeface="Arial"/>
                          <a:ea typeface="Calibri"/>
                          <a:cs typeface="Times New Roman"/>
                        </a:rPr>
                        <a:t>NOT PERMITTED</a:t>
                      </a:r>
                      <a:endParaRPr lang="en-GB" sz="1400">
                        <a:effectLst/>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657614302"/>
                  </a:ext>
                </a:extLst>
              </a:tr>
              <a:tr h="2173191">
                <a:tc>
                  <a:txBody>
                    <a:bodyPr/>
                    <a:lstStyle/>
                    <a:p>
                      <a:pPr marL="342900" lvl="0" indent="-342900">
                        <a:lnSpc>
                          <a:spcPct val="107000"/>
                        </a:lnSpc>
                        <a:buSzPts val="1000"/>
                        <a:buFont typeface="Symbol" panose="05050102010706020507" pitchFamily="18" charset="2"/>
                        <a:buChar char=""/>
                        <a:tabLst>
                          <a:tab pos="457200" algn="l"/>
                        </a:tabLst>
                      </a:pPr>
                      <a:r>
                        <a:rPr lang="en-GB" sz="1400">
                          <a:effectLst/>
                          <a:highlight>
                            <a:srgbClr val="FFFF00"/>
                          </a:highlight>
                          <a:latin typeface="Arial"/>
                          <a:ea typeface="Times New Roman" panose="02020603050405020304" pitchFamily="18" charset="0"/>
                          <a:cs typeface="Times New Roman"/>
                        </a:rPr>
                        <a:t>Hoodies of any kind</a:t>
                      </a:r>
                      <a:endParaRPr lang="en-GB" sz="1400">
                        <a:effectLst/>
                        <a:highlight>
                          <a:srgbClr val="FFFF00"/>
                        </a:highligh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a:effectLst/>
                          <a:latin typeface="Arial"/>
                          <a:ea typeface="Times New Roman" panose="02020603050405020304" pitchFamily="18" charset="0"/>
                          <a:cs typeface="Times New Roman"/>
                        </a:rPr>
                        <a:t>Sweatshirts or jumpers without a V neck</a:t>
                      </a:r>
                      <a:endParaRPr lang="en-GB" sz="140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a:effectLst/>
                          <a:highlight>
                            <a:srgbClr val="FFFF00"/>
                          </a:highlight>
                          <a:latin typeface="Arial"/>
                          <a:ea typeface="Times New Roman" panose="02020603050405020304" pitchFamily="18" charset="0"/>
                          <a:cs typeface="Times New Roman"/>
                        </a:rPr>
                        <a:t>Sweatshirts with logos or prints</a:t>
                      </a:r>
                      <a:endParaRPr lang="en-GB" sz="1400">
                        <a:effectLst/>
                        <a:highlight>
                          <a:srgbClr val="FFFF00"/>
                        </a:highligh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a:effectLst/>
                          <a:latin typeface="Arial"/>
                          <a:ea typeface="Times New Roman" panose="02020603050405020304" pitchFamily="18" charset="0"/>
                          <a:cs typeface="Times New Roman"/>
                        </a:rPr>
                        <a:t>Hats or headdress (</a:t>
                      </a:r>
                      <a:r>
                        <a:rPr lang="en-GB" sz="1400" i="1">
                          <a:effectLst/>
                          <a:latin typeface="Arial"/>
                          <a:ea typeface="Times New Roman" panose="02020603050405020304" pitchFamily="18" charset="0"/>
                          <a:cs typeface="Times New Roman"/>
                        </a:rPr>
                        <a:t>unless for religious or cultural observance/special arrangement</a:t>
                      </a:r>
                      <a:r>
                        <a:rPr lang="en-GB" sz="1400">
                          <a:effectLst/>
                          <a:latin typeface="Arial"/>
                          <a:ea typeface="Times New Roman" panose="02020603050405020304" pitchFamily="18" charset="0"/>
                          <a:cs typeface="Times New Roman"/>
                        </a:rPr>
                        <a:t>)</a:t>
                      </a:r>
                      <a:endParaRPr lang="en-GB" sz="140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pPr>
                      <a:r>
                        <a:rPr lang="en-GB" sz="1400">
                          <a:effectLst/>
                          <a:highlight>
                            <a:srgbClr val="FFFF00"/>
                          </a:highlight>
                          <a:latin typeface="Arial"/>
                          <a:ea typeface="Times New Roman" panose="02020603050405020304" pitchFamily="18" charset="0"/>
                          <a:cs typeface="Times New Roman"/>
                        </a:rPr>
                        <a:t>Trainers and boots (including Nike Air Force Ones)</a:t>
                      </a:r>
                      <a:endParaRPr lang="en-GB" sz="1400">
                        <a:effectLst/>
                        <a:highlight>
                          <a:srgbClr val="FFFF00"/>
                        </a:highligh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a:solidFill>
                            <a:schemeClr val="tx1"/>
                          </a:solidFill>
                          <a:effectLst/>
                          <a:highlight>
                            <a:srgbClr val="FFFF00"/>
                          </a:highlight>
                          <a:latin typeface="Arial"/>
                          <a:ea typeface="Times New Roman" panose="02020603050405020304" pitchFamily="18" charset="0"/>
                          <a:cs typeface="Times New Roman"/>
                        </a:rPr>
                        <a:t>Jewellery/ Smart watches</a:t>
                      </a:r>
                      <a:endParaRPr lang="en-GB" sz="1400">
                        <a:solidFill>
                          <a:schemeClr val="tx1"/>
                        </a:solidFill>
                        <a:effectLst/>
                        <a:highlight>
                          <a:srgbClr val="FFFF00"/>
                        </a:highligh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a:effectLst/>
                          <a:latin typeface="Arial"/>
                          <a:ea typeface="Times New Roman" panose="02020603050405020304" pitchFamily="18" charset="0"/>
                          <a:cs typeface="Times New Roman"/>
                        </a:rPr>
                        <a:t>Coats worn underneath the blazer</a:t>
                      </a:r>
                      <a:endParaRPr lang="en-GB" sz="140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pPr>
                      <a:r>
                        <a:rPr lang="en-GB" sz="1400">
                          <a:effectLst/>
                          <a:highlight>
                            <a:srgbClr val="FFFF00"/>
                          </a:highlight>
                          <a:latin typeface="Arial"/>
                          <a:ea typeface="Times New Roman" panose="02020603050405020304" pitchFamily="18" charset="0"/>
                          <a:cs typeface="Times New Roman"/>
                        </a:rPr>
                        <a:t>Coats indoors </a:t>
                      </a:r>
                      <a:endParaRPr lang="en-GB" sz="140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Non-SWCHS hoodies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Sweatshirts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Sweatshirts with logos or prints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Coats (even if thin ‘sports style’</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Non-black Jumpers / Tracksuit bottoms.</a:t>
                      </a:r>
                      <a:endParaRPr lang="en-GB" sz="1400" dirty="0">
                        <a:effectLst/>
                        <a:latin typeface="Arial"/>
                        <a:ea typeface="Calibri" panose="020F0502020204030204" pitchFamily="34" charset="0"/>
                        <a:cs typeface="Times New Roman"/>
                      </a:endParaRPr>
                    </a:p>
                    <a:p>
                      <a:pPr marL="342900" lvl="0" indent="-342900">
                        <a:lnSpc>
                          <a:spcPct val="107000"/>
                        </a:lnSpc>
                        <a:buSzPts val="1000"/>
                        <a:buFont typeface="Symbol" panose="05050102010706020507" pitchFamily="18" charset="2"/>
                        <a:buChar char=""/>
                        <a:tabLst>
                          <a:tab pos="457200" algn="l"/>
                        </a:tabLst>
                      </a:pPr>
                      <a:r>
                        <a:rPr lang="en-GB" sz="1400" dirty="0">
                          <a:effectLst/>
                          <a:latin typeface="Arial"/>
                          <a:ea typeface="Times New Roman" panose="02020603050405020304" pitchFamily="18" charset="0"/>
                          <a:cs typeface="Times New Roman"/>
                        </a:rPr>
                        <a:t>Cotton or fashion Leggings.</a:t>
                      </a:r>
                      <a:endParaRPr lang="en-GB" sz="1400" dirty="0">
                        <a:effectLst/>
                        <a:latin typeface="Arial"/>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1313074"/>
                  </a:ext>
                </a:extLst>
              </a:tr>
            </a:tbl>
          </a:graphicData>
        </a:graphic>
      </p:graphicFrame>
      <p:sp>
        <p:nvSpPr>
          <p:cNvPr id="3" name="Rectangle 1">
            <a:extLst>
              <a:ext uri="{FF2B5EF4-FFF2-40B4-BE49-F238E27FC236}">
                <a16:creationId xmlns:a16="http://schemas.microsoft.com/office/drawing/2014/main" id="{19B4E8B9-5D72-49E1-8BA2-E3FE92BB42E3}"/>
              </a:ext>
            </a:extLst>
          </p:cNvPr>
          <p:cNvSpPr>
            <a:spLocks noChangeArrowheads="1"/>
          </p:cNvSpPr>
          <p:nvPr/>
        </p:nvSpPr>
        <p:spPr bwMode="auto">
          <a:xfrm>
            <a:off x="324369" y="-206"/>
            <a:ext cx="11474192"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r>
              <a:rPr lang="en-GB" altLang="en-US" sz="1600" b="1" u="sng">
                <a:latin typeface="Arial"/>
                <a:ea typeface="Calibri"/>
                <a:cs typeface="Arial"/>
              </a:rPr>
              <a:t>Uniform</a:t>
            </a:r>
            <a:endParaRPr lang="en-GB" altLang="en-US" sz="1050">
              <a:latin typeface="Arial"/>
              <a:ea typeface="Calibri"/>
              <a:cs typeface="Arial"/>
            </a:endParaRPr>
          </a:p>
          <a:p>
            <a:r>
              <a:rPr lang="en-GB" altLang="en-US" sz="1600">
                <a:latin typeface="Arial"/>
                <a:ea typeface="Calibri"/>
                <a:cs typeface="Arial"/>
              </a:rPr>
              <a:t>Uniform expectations are high and students have been reminded. We are having a school focus on uniform and appreciate your support.</a:t>
            </a:r>
            <a:endParaRPr lang="en-GB" altLang="en-US" sz="1050">
              <a:latin typeface="Arial"/>
              <a:ea typeface="Calibri"/>
              <a:cs typeface="Arial"/>
            </a:endParaRPr>
          </a:p>
          <a:p>
            <a:r>
              <a:rPr lang="en-GB" altLang="en-US" sz="1600" b="1">
                <a:latin typeface="Arial"/>
                <a:ea typeface="Calibri"/>
                <a:cs typeface="Arial"/>
              </a:rPr>
              <a:t>NO MOBILE PHONES, NO COATS INDOORS</a:t>
            </a:r>
            <a:endParaRPr lang="en-GB" altLang="en-US" sz="1050">
              <a:latin typeface="Arial"/>
              <a:ea typeface="Calibri"/>
              <a:cs typeface="Arial"/>
            </a:endParaRPr>
          </a:p>
        </p:txBody>
      </p:sp>
    </p:spTree>
    <p:extLst>
      <p:ext uri="{BB962C8B-B14F-4D97-AF65-F5344CB8AC3E}">
        <p14:creationId xmlns:p14="http://schemas.microsoft.com/office/powerpoint/2010/main" val="106323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ECE9F-378E-9BF7-0F0E-8097C0B72EEB}"/>
            </a:ext>
          </a:extLst>
        </p:cNvPr>
        <p:cNvGrpSpPr/>
        <p:nvPr/>
      </p:nvGrpSpPr>
      <p:grpSpPr>
        <a:xfrm>
          <a:off x="0" y="0"/>
          <a:ext cx="0" cy="0"/>
          <a:chOff x="0" y="0"/>
          <a:chExt cx="0" cy="0"/>
        </a:xfrm>
      </p:grpSpPr>
      <p:sp>
        <p:nvSpPr>
          <p:cNvPr id="3" name="Rectangle 1">
            <a:extLst>
              <a:ext uri="{FF2B5EF4-FFF2-40B4-BE49-F238E27FC236}">
                <a16:creationId xmlns:a16="http://schemas.microsoft.com/office/drawing/2014/main" id="{E476D3FD-7E45-C36C-51DF-441D16BA2BE3}"/>
              </a:ext>
            </a:extLst>
          </p:cNvPr>
          <p:cNvSpPr>
            <a:spLocks noChangeArrowheads="1"/>
          </p:cNvSpPr>
          <p:nvPr/>
        </p:nvSpPr>
        <p:spPr bwMode="auto">
          <a:xfrm>
            <a:off x="353677" y="587201"/>
            <a:ext cx="11474192" cy="148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r>
              <a:rPr lang="en-GB" altLang="en-US" sz="1600" b="1" u="sng">
                <a:latin typeface="Arial"/>
                <a:ea typeface="Calibri"/>
                <a:cs typeface="Arial"/>
              </a:rPr>
              <a:t>Homework</a:t>
            </a:r>
            <a:endParaRPr lang="en-US"/>
          </a:p>
          <a:p>
            <a:r>
              <a:rPr lang="en-GB" altLang="en-US" sz="1600">
                <a:latin typeface="Arial"/>
                <a:ea typeface="Calibri"/>
                <a:cs typeface="Arial"/>
              </a:rPr>
              <a:t>Please see the homework timings below. If they have completed their homework quickly, or "don't have any" then please start encouraging them to start revising. They can use </a:t>
            </a:r>
            <a:r>
              <a:rPr lang="en-GB" altLang="en-US" sz="1600" err="1">
                <a:latin typeface="Arial"/>
                <a:ea typeface="Calibri"/>
                <a:cs typeface="Arial"/>
              </a:rPr>
              <a:t>Educake</a:t>
            </a:r>
            <a:r>
              <a:rPr lang="en-GB" altLang="en-US" sz="1600">
                <a:latin typeface="Arial"/>
                <a:ea typeface="Calibri"/>
                <a:cs typeface="Arial"/>
              </a:rPr>
              <a:t> for Science (keep going until they get 100% on the quizzes, Dr Frost for Maths, Mr Bruff for English &amp; </a:t>
            </a:r>
            <a:r>
              <a:rPr lang="en-GB" altLang="en-US" sz="1600" err="1">
                <a:latin typeface="Arial"/>
                <a:ea typeface="Calibri"/>
                <a:cs typeface="Arial"/>
              </a:rPr>
              <a:t>Languagenut</a:t>
            </a:r>
            <a:r>
              <a:rPr lang="en-GB" altLang="en-US" sz="1600">
                <a:latin typeface="Arial"/>
                <a:ea typeface="Calibri"/>
                <a:cs typeface="Arial"/>
              </a:rPr>
              <a:t> for any languages.</a:t>
            </a:r>
            <a:endParaRPr lang="en-GB"/>
          </a:p>
          <a:p>
            <a:endParaRPr lang="en-GB" altLang="en-US" sz="1600">
              <a:latin typeface="Arial"/>
              <a:ea typeface="Calibri"/>
              <a:cs typeface="Arial"/>
            </a:endParaRPr>
          </a:p>
          <a:p>
            <a:endParaRPr lang="en-GB" altLang="en-US" sz="1050">
              <a:latin typeface="Arial"/>
              <a:ea typeface="Calibri"/>
              <a:cs typeface="Arial"/>
            </a:endParaRPr>
          </a:p>
        </p:txBody>
      </p:sp>
      <p:sp>
        <p:nvSpPr>
          <p:cNvPr id="5" name="TextBox 4">
            <a:extLst>
              <a:ext uri="{FF2B5EF4-FFF2-40B4-BE49-F238E27FC236}">
                <a16:creationId xmlns:a16="http://schemas.microsoft.com/office/drawing/2014/main" id="{87B7DD87-0C99-2C3A-2735-2CB8628E928E}"/>
              </a:ext>
            </a:extLst>
          </p:cNvPr>
          <p:cNvSpPr txBox="1"/>
          <p:nvPr/>
        </p:nvSpPr>
        <p:spPr>
          <a:xfrm>
            <a:off x="3794760" y="2752344"/>
            <a:ext cx="6617970" cy="1754326"/>
          </a:xfrm>
          <a:prstGeom prst="rect">
            <a:avLst/>
          </a:prstGeom>
          <a:noFill/>
        </p:spPr>
        <p:txBody>
          <a:bodyPr wrap="square">
            <a:spAutoFit/>
          </a:bodyPr>
          <a:lstStyle/>
          <a:p>
            <a:r>
              <a:rPr lang="en-GB"/>
              <a:t>Year 10: 10.5 hours per fortnight: </a:t>
            </a:r>
          </a:p>
          <a:p>
            <a:endParaRPr lang="en-GB"/>
          </a:p>
          <a:p>
            <a:r>
              <a:rPr lang="en-GB"/>
              <a:t>• 150 min a cycle for Maths </a:t>
            </a:r>
          </a:p>
          <a:p>
            <a:r>
              <a:rPr lang="en-GB"/>
              <a:t>• 90 min a cycle for English and Science </a:t>
            </a:r>
          </a:p>
          <a:p>
            <a:r>
              <a:rPr lang="en-GB"/>
              <a:t>• 60 min a cycle for each options subject </a:t>
            </a:r>
          </a:p>
          <a:p>
            <a:r>
              <a:rPr lang="en-GB"/>
              <a:t>• 60 min of Guided Reading </a:t>
            </a:r>
          </a:p>
        </p:txBody>
      </p:sp>
    </p:spTree>
    <p:extLst>
      <p:ext uri="{BB962C8B-B14F-4D97-AF65-F5344CB8AC3E}">
        <p14:creationId xmlns:p14="http://schemas.microsoft.com/office/powerpoint/2010/main" val="1495417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CCA5DF-B033-61B7-867C-BF0B12EC4AAF}"/>
              </a:ext>
            </a:extLst>
          </p:cNvPr>
          <p:cNvSpPr>
            <a:spLocks noGrp="1"/>
          </p:cNvSpPr>
          <p:nvPr>
            <p:ph type="title"/>
          </p:nvPr>
        </p:nvSpPr>
        <p:spPr>
          <a:xfrm>
            <a:off x="863029" y="1012004"/>
            <a:ext cx="3416158" cy="4795408"/>
          </a:xfrm>
        </p:spPr>
        <p:txBody>
          <a:bodyPr>
            <a:normAutofit/>
          </a:bodyPr>
          <a:lstStyle/>
          <a:p>
            <a:r>
              <a:rPr lang="en-GB">
                <a:solidFill>
                  <a:srgbClr val="FFFFFF"/>
                </a:solidFill>
              </a:rPr>
              <a:t>Reminders</a:t>
            </a:r>
            <a:endParaRPr lang="en-GB">
              <a:solidFill>
                <a:srgbClr val="FFFFFF"/>
              </a:solidFill>
              <a:cs typeface="Calibri Light"/>
            </a:endParaRPr>
          </a:p>
        </p:txBody>
      </p:sp>
      <p:graphicFrame>
        <p:nvGraphicFramePr>
          <p:cNvPr id="5" name="Content Placeholder 2">
            <a:extLst>
              <a:ext uri="{FF2B5EF4-FFF2-40B4-BE49-F238E27FC236}">
                <a16:creationId xmlns:a16="http://schemas.microsoft.com/office/drawing/2014/main" id="{A8B43CF9-9AAC-6A7A-94BD-8F61CF448254}"/>
              </a:ext>
            </a:extLst>
          </p:cNvPr>
          <p:cNvGraphicFramePr>
            <a:graphicFrameLocks noGrp="1"/>
          </p:cNvGraphicFramePr>
          <p:nvPr>
            <p:ph idx="1"/>
            <p:extLst>
              <p:ext uri="{D42A27DB-BD31-4B8C-83A1-F6EECF244321}">
                <p14:modId xmlns:p14="http://schemas.microsoft.com/office/powerpoint/2010/main" val="4226860758"/>
              </p:ext>
            </p:extLst>
          </p:nvPr>
        </p:nvGraphicFramePr>
        <p:xfrm>
          <a:off x="5153332" y="438150"/>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75881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BEF8FA90F44FB4792715F2B08105CE4" ma:contentTypeVersion="15" ma:contentTypeDescription="Create a new document." ma:contentTypeScope="" ma:versionID="ddfcefbb4884f8ba23b9561598d22252">
  <xsd:schema xmlns:xsd="http://www.w3.org/2001/XMLSchema" xmlns:xs="http://www.w3.org/2001/XMLSchema" xmlns:p="http://schemas.microsoft.com/office/2006/metadata/properties" xmlns:ns2="852a346b-9555-46ba-8f18-e1be8fe3df9c" xmlns:ns3="4fe168ed-d9c0-448a-9820-a4424f356992" targetNamespace="http://schemas.microsoft.com/office/2006/metadata/properties" ma:root="true" ma:fieldsID="b00cfcbf917376d9bf01c0823cb4e170" ns2:_="" ns3:_="">
    <xsd:import namespace="852a346b-9555-46ba-8f18-e1be8fe3df9c"/>
    <xsd:import namespace="4fe168ed-d9c0-448a-9820-a4424f35699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MediaServiceSearchPropertie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2a346b-9555-46ba-8f18-e1be8fe3df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51a2207-0de3-40dd-93a5-9151e5045084"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fe168ed-d9c0-448a-9820-a4424f35699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8236163c-6729-493b-8abc-10f170eaee27}" ma:internalName="TaxCatchAll" ma:showField="CatchAllData" ma:web="4fe168ed-d9c0-448a-9820-a4424f3569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fe168ed-d9c0-448a-9820-a4424f356992" xsi:nil="true"/>
    <lcf76f155ced4ddcb4097134ff3c332f xmlns="852a346b-9555-46ba-8f18-e1be8fe3df9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CE49354-FE15-4853-BADC-CE670B82F0EC}">
  <ds:schemaRefs>
    <ds:schemaRef ds:uri="4fe168ed-d9c0-448a-9820-a4424f356992"/>
    <ds:schemaRef ds:uri="852a346b-9555-46ba-8f18-e1be8fe3df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EC5773D-9EC9-45B7-AE03-B6B8EF4832D9}">
  <ds:schemaRefs>
    <ds:schemaRef ds:uri="http://schemas.microsoft.com/sharepoint/v3/contenttype/forms"/>
  </ds:schemaRefs>
</ds:datastoreItem>
</file>

<file path=customXml/itemProps3.xml><?xml version="1.0" encoding="utf-8"?>
<ds:datastoreItem xmlns:ds="http://schemas.openxmlformats.org/officeDocument/2006/customXml" ds:itemID="{18E03AFA-8F1E-4261-BFD1-22D22481D396}">
  <ds:schemaRefs>
    <ds:schemaRef ds:uri="4fe168ed-d9c0-448a-9820-a4424f356992"/>
    <ds:schemaRef ds:uri="852a346b-9555-46ba-8f18-e1be8fe3df9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5</TotalTime>
  <Words>826</Words>
  <Application>Microsoft Macintosh PowerPoint</Application>
  <PresentationFormat>Widescreen</PresentationFormat>
  <Paragraphs>111</Paragraphs>
  <Slides>9</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Calibri</vt:lpstr>
      <vt:lpstr>Calibri Light</vt:lpstr>
      <vt:lpstr>Symbol</vt:lpstr>
      <vt:lpstr>Office Theme</vt:lpstr>
      <vt:lpstr>Office Theme</vt:lpstr>
      <vt:lpstr>Year 10</vt:lpstr>
      <vt:lpstr>Role of the tutor</vt:lpstr>
      <vt:lpstr>Tutor Support</vt:lpstr>
      <vt:lpstr>Pastoral Curriculum- Aim</vt:lpstr>
      <vt:lpstr>Pastoral Curriculum- Implementation</vt:lpstr>
      <vt:lpstr>Weekly Plan</vt:lpstr>
      <vt:lpstr>PowerPoint Presentation</vt:lpstr>
      <vt:lpstr>PowerPoint Presentation</vt:lpstr>
      <vt:lpstr>Reminders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7KEK</dc:title>
  <dc:creator>Miss S Gilbert</dc:creator>
  <cp:lastModifiedBy>News Letter</cp:lastModifiedBy>
  <cp:revision>4</cp:revision>
  <dcterms:created xsi:type="dcterms:W3CDTF">2022-09-06T06:39:19Z</dcterms:created>
  <dcterms:modified xsi:type="dcterms:W3CDTF">2026-09-17T10:28:53Z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0x0101004BEF8FA90F44FB4792715F2B08105CE4</vt:lpwstr>
  </property>
  <property fmtid="{D5CDD505-2E9C-101B-9397-08002B2CF9AE}" pid="3" name="MediaServiceImageTags">
    <vt:lpwstr/>
  </property>
</Properties>
</file>