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notesMasterIdLst>
    <p:notesMasterId r:id="rId28"/>
  </p:notesMasterIdLst>
  <p:sldIdLst>
    <p:sldId id="531" r:id="rId2"/>
    <p:sldId id="256" r:id="rId3"/>
    <p:sldId id="286" r:id="rId4"/>
    <p:sldId id="3870" r:id="rId5"/>
    <p:sldId id="3861" r:id="rId6"/>
    <p:sldId id="294" r:id="rId7"/>
    <p:sldId id="519" r:id="rId8"/>
    <p:sldId id="518" r:id="rId9"/>
    <p:sldId id="500" r:id="rId10"/>
    <p:sldId id="3873" r:id="rId11"/>
    <p:sldId id="3874" r:id="rId12"/>
    <p:sldId id="527" r:id="rId13"/>
    <p:sldId id="3879" r:id="rId14"/>
    <p:sldId id="3877" r:id="rId15"/>
    <p:sldId id="310" r:id="rId16"/>
    <p:sldId id="3878" r:id="rId17"/>
    <p:sldId id="532" r:id="rId18"/>
    <p:sldId id="534" r:id="rId19"/>
    <p:sldId id="514" r:id="rId20"/>
    <p:sldId id="536" r:id="rId21"/>
    <p:sldId id="537" r:id="rId22"/>
    <p:sldId id="3875" r:id="rId23"/>
    <p:sldId id="3876" r:id="rId24"/>
    <p:sldId id="528" r:id="rId25"/>
    <p:sldId id="258" r:id="rId26"/>
    <p:sldId id="504" r:id="rId27"/>
  </p:sldIdLst>
  <p:sldSz cx="12192000" cy="6858000"/>
  <p:notesSz cx="6797675" cy="9928225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2" autoAdjust="0"/>
    <p:restoredTop sz="91558" autoAdjust="0"/>
  </p:normalViewPr>
  <p:slideViewPr>
    <p:cSldViewPr snapToGrid="0">
      <p:cViewPr varScale="1">
        <p:scale>
          <a:sx n="79" d="100"/>
          <a:sy n="79" d="100"/>
        </p:scale>
        <p:origin x="6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D9FD5A-6D05-45EA-AF67-46119BFBF736}" type="doc">
      <dgm:prSet loTypeId="urn:microsoft.com/office/officeart/2005/8/layout/vList2" loCatId="list" qsTypeId="urn:microsoft.com/office/officeart/2005/8/quickstyle/simple1#2" qsCatId="simple" csTypeId="urn:microsoft.com/office/officeart/2005/8/colors/accent1_2#2" csCatId="accent1"/>
      <dgm:spPr/>
      <dgm:t>
        <a:bodyPr/>
        <a:lstStyle/>
        <a:p>
          <a:endParaRPr lang="en-US"/>
        </a:p>
      </dgm:t>
    </dgm:pt>
    <dgm:pt modelId="{F5F01B5B-7C4C-4864-B9CF-BDFC5C1E73BB}">
      <dgm:prSet/>
      <dgm:spPr/>
      <dgm:t>
        <a:bodyPr/>
        <a:lstStyle/>
        <a:p>
          <a:r>
            <a:rPr lang="en-GB"/>
            <a:t>There is a powerful association between parental involvement and student achievement and attainment.</a:t>
          </a:r>
          <a:endParaRPr lang="en-US"/>
        </a:p>
      </dgm:t>
    </dgm:pt>
    <dgm:pt modelId="{015998A7-D9EA-4FFB-8D3D-D9CF38F82779}" type="parTrans" cxnId="{F78A4216-2B0F-4C21-9F7B-F69319F71CEB}">
      <dgm:prSet/>
      <dgm:spPr/>
      <dgm:t>
        <a:bodyPr/>
        <a:lstStyle/>
        <a:p>
          <a:endParaRPr lang="en-US"/>
        </a:p>
      </dgm:t>
    </dgm:pt>
    <dgm:pt modelId="{A1E403D0-3B46-4113-86B3-80969131D722}" type="sibTrans" cxnId="{F78A4216-2B0F-4C21-9F7B-F69319F71CEB}">
      <dgm:prSet/>
      <dgm:spPr/>
      <dgm:t>
        <a:bodyPr/>
        <a:lstStyle/>
        <a:p>
          <a:endParaRPr lang="en-US"/>
        </a:p>
      </dgm:t>
    </dgm:pt>
    <dgm:pt modelId="{38C64B5F-48BD-48B7-90DA-643B34E9C959}">
      <dgm:prSet/>
      <dgm:spPr/>
      <dgm:t>
        <a:bodyPr/>
        <a:lstStyle/>
        <a:p>
          <a:r>
            <a:rPr lang="en-GB"/>
            <a:t>Parental involvement in the form of at-home interest and support is a major influence upon educational outcomes.</a:t>
          </a:r>
          <a:endParaRPr lang="en-US"/>
        </a:p>
      </dgm:t>
    </dgm:pt>
    <dgm:pt modelId="{9E435944-096F-4E0D-8481-AC9E4A7992E7}" type="parTrans" cxnId="{C04E7D62-BB91-4C2E-B22A-595FD59BC378}">
      <dgm:prSet/>
      <dgm:spPr/>
      <dgm:t>
        <a:bodyPr/>
        <a:lstStyle/>
        <a:p>
          <a:endParaRPr lang="en-US"/>
        </a:p>
      </dgm:t>
    </dgm:pt>
    <dgm:pt modelId="{56DEAB71-4749-40DB-B209-072FE012EA9B}" type="sibTrans" cxnId="{C04E7D62-BB91-4C2E-B22A-595FD59BC378}">
      <dgm:prSet/>
      <dgm:spPr/>
      <dgm:t>
        <a:bodyPr/>
        <a:lstStyle/>
        <a:p>
          <a:endParaRPr lang="en-US"/>
        </a:p>
      </dgm:t>
    </dgm:pt>
    <dgm:pt modelId="{75823E74-5162-434F-A8C6-7DCE880F5837}">
      <dgm:prSet/>
      <dgm:spPr/>
      <dgm:t>
        <a:bodyPr/>
        <a:lstStyle/>
        <a:p>
          <a:r>
            <a:rPr lang="en-GB" b="1"/>
            <a:t>We all want the same thing! </a:t>
          </a:r>
          <a:endParaRPr lang="en-US"/>
        </a:p>
      </dgm:t>
    </dgm:pt>
    <dgm:pt modelId="{54E3543B-B445-469B-96AF-3DF2D637A9D7}" type="parTrans" cxnId="{AA744D5F-0BDE-4F03-B454-7DDCE3D4C7C5}">
      <dgm:prSet/>
      <dgm:spPr/>
      <dgm:t>
        <a:bodyPr/>
        <a:lstStyle/>
        <a:p>
          <a:endParaRPr lang="en-US"/>
        </a:p>
      </dgm:t>
    </dgm:pt>
    <dgm:pt modelId="{92E92149-8118-4B3B-B229-81F6D98136F7}" type="sibTrans" cxnId="{AA744D5F-0BDE-4F03-B454-7DDCE3D4C7C5}">
      <dgm:prSet/>
      <dgm:spPr/>
      <dgm:t>
        <a:bodyPr/>
        <a:lstStyle/>
        <a:p>
          <a:endParaRPr lang="en-US"/>
        </a:p>
      </dgm:t>
    </dgm:pt>
    <dgm:pt modelId="{CA7C1F24-9FB3-4014-BC6D-8E0EDDB5F428}">
      <dgm:prSet/>
      <dgm:spPr/>
      <dgm:t>
        <a:bodyPr/>
        <a:lstStyle/>
        <a:p>
          <a:r>
            <a:rPr lang="en-GB"/>
            <a:t>We want our children to achieve their personal best. </a:t>
          </a:r>
          <a:endParaRPr lang="en-US"/>
        </a:p>
      </dgm:t>
    </dgm:pt>
    <dgm:pt modelId="{B69337E2-E6AD-4A20-A339-C789B11CB006}" type="parTrans" cxnId="{E42C777E-7B4B-49F0-A16A-3E338ECDED31}">
      <dgm:prSet/>
      <dgm:spPr/>
      <dgm:t>
        <a:bodyPr/>
        <a:lstStyle/>
        <a:p>
          <a:endParaRPr lang="en-US"/>
        </a:p>
      </dgm:t>
    </dgm:pt>
    <dgm:pt modelId="{2282ADEF-238E-4053-9314-86A6E1298AD4}" type="sibTrans" cxnId="{E42C777E-7B4B-49F0-A16A-3E338ECDED31}">
      <dgm:prSet/>
      <dgm:spPr/>
      <dgm:t>
        <a:bodyPr/>
        <a:lstStyle/>
        <a:p>
          <a:endParaRPr lang="en-US"/>
        </a:p>
      </dgm:t>
    </dgm:pt>
    <dgm:pt modelId="{F38E3858-0B3D-4DEA-BC5C-28187BC8A3AA}" type="pres">
      <dgm:prSet presAssocID="{29D9FD5A-6D05-45EA-AF67-46119BFBF736}" presName="linear" presStyleCnt="0">
        <dgm:presLayoutVars>
          <dgm:animLvl val="lvl"/>
          <dgm:resizeHandles val="exact"/>
        </dgm:presLayoutVars>
      </dgm:prSet>
      <dgm:spPr/>
    </dgm:pt>
    <dgm:pt modelId="{63844E78-137D-47C4-8E42-3521E380682F}" type="pres">
      <dgm:prSet presAssocID="{F5F01B5B-7C4C-4864-B9CF-BDFC5C1E73B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EED2EE68-DDFC-49B9-B1DB-D4EB81AE5D61}" type="pres">
      <dgm:prSet presAssocID="{A1E403D0-3B46-4113-86B3-80969131D722}" presName="spacer" presStyleCnt="0"/>
      <dgm:spPr/>
    </dgm:pt>
    <dgm:pt modelId="{AA35AB58-9700-4E26-9571-EBC32FD1BAD0}" type="pres">
      <dgm:prSet presAssocID="{38C64B5F-48BD-48B7-90DA-643B34E9C95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90B194F-9FFE-4D97-A8B6-F15638D6E930}" type="pres">
      <dgm:prSet presAssocID="{56DEAB71-4749-40DB-B209-072FE012EA9B}" presName="spacer" presStyleCnt="0"/>
      <dgm:spPr/>
    </dgm:pt>
    <dgm:pt modelId="{33F32CBD-9215-4C5C-91E5-9E87D5ED85D2}" type="pres">
      <dgm:prSet presAssocID="{75823E74-5162-434F-A8C6-7DCE880F583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80217D6-BF08-46B6-984C-D9CB30E39799}" type="pres">
      <dgm:prSet presAssocID="{92E92149-8118-4B3B-B229-81F6D98136F7}" presName="spacer" presStyleCnt="0"/>
      <dgm:spPr/>
    </dgm:pt>
    <dgm:pt modelId="{FFA3ADAF-D70D-4316-B87D-5A53278E1856}" type="pres">
      <dgm:prSet presAssocID="{CA7C1F24-9FB3-4014-BC6D-8E0EDDB5F428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8677B01-2400-4FD6-A499-38E51D7B89AE}" type="presOf" srcId="{F5F01B5B-7C4C-4864-B9CF-BDFC5C1E73BB}" destId="{63844E78-137D-47C4-8E42-3521E380682F}" srcOrd="0" destOrd="0" presId="urn:microsoft.com/office/officeart/2005/8/layout/vList2"/>
    <dgm:cxn modelId="{F78A4216-2B0F-4C21-9F7B-F69319F71CEB}" srcId="{29D9FD5A-6D05-45EA-AF67-46119BFBF736}" destId="{F5F01B5B-7C4C-4864-B9CF-BDFC5C1E73BB}" srcOrd="0" destOrd="0" parTransId="{015998A7-D9EA-4FFB-8D3D-D9CF38F82779}" sibTransId="{A1E403D0-3B46-4113-86B3-80969131D722}"/>
    <dgm:cxn modelId="{AA744D5F-0BDE-4F03-B454-7DDCE3D4C7C5}" srcId="{29D9FD5A-6D05-45EA-AF67-46119BFBF736}" destId="{75823E74-5162-434F-A8C6-7DCE880F5837}" srcOrd="2" destOrd="0" parTransId="{54E3543B-B445-469B-96AF-3DF2D637A9D7}" sibTransId="{92E92149-8118-4B3B-B229-81F6D98136F7}"/>
    <dgm:cxn modelId="{C04E7D62-BB91-4C2E-B22A-595FD59BC378}" srcId="{29D9FD5A-6D05-45EA-AF67-46119BFBF736}" destId="{38C64B5F-48BD-48B7-90DA-643B34E9C959}" srcOrd="1" destOrd="0" parTransId="{9E435944-096F-4E0D-8481-AC9E4A7992E7}" sibTransId="{56DEAB71-4749-40DB-B209-072FE012EA9B}"/>
    <dgm:cxn modelId="{2F427772-BF3E-4ABC-AEE2-4534ECBB62FE}" type="presOf" srcId="{75823E74-5162-434F-A8C6-7DCE880F5837}" destId="{33F32CBD-9215-4C5C-91E5-9E87D5ED85D2}" srcOrd="0" destOrd="0" presId="urn:microsoft.com/office/officeart/2005/8/layout/vList2"/>
    <dgm:cxn modelId="{E42C777E-7B4B-49F0-A16A-3E338ECDED31}" srcId="{29D9FD5A-6D05-45EA-AF67-46119BFBF736}" destId="{CA7C1F24-9FB3-4014-BC6D-8E0EDDB5F428}" srcOrd="3" destOrd="0" parTransId="{B69337E2-E6AD-4A20-A339-C789B11CB006}" sibTransId="{2282ADEF-238E-4053-9314-86A6E1298AD4}"/>
    <dgm:cxn modelId="{C06D1281-1871-4489-BC4F-EC7DADA89B43}" type="presOf" srcId="{29D9FD5A-6D05-45EA-AF67-46119BFBF736}" destId="{F38E3858-0B3D-4DEA-BC5C-28187BC8A3AA}" srcOrd="0" destOrd="0" presId="urn:microsoft.com/office/officeart/2005/8/layout/vList2"/>
    <dgm:cxn modelId="{A1551E82-E146-41E0-AA46-07165AF83C8C}" type="presOf" srcId="{CA7C1F24-9FB3-4014-BC6D-8E0EDDB5F428}" destId="{FFA3ADAF-D70D-4316-B87D-5A53278E1856}" srcOrd="0" destOrd="0" presId="urn:microsoft.com/office/officeart/2005/8/layout/vList2"/>
    <dgm:cxn modelId="{A99C63A2-E41F-47B3-8066-32E896C86F31}" type="presOf" srcId="{38C64B5F-48BD-48B7-90DA-643B34E9C959}" destId="{AA35AB58-9700-4E26-9571-EBC32FD1BAD0}" srcOrd="0" destOrd="0" presId="urn:microsoft.com/office/officeart/2005/8/layout/vList2"/>
    <dgm:cxn modelId="{F9B3AC62-76E6-4788-9BEF-3D21185AF71D}" type="presParOf" srcId="{F38E3858-0B3D-4DEA-BC5C-28187BC8A3AA}" destId="{63844E78-137D-47C4-8E42-3521E380682F}" srcOrd="0" destOrd="0" presId="urn:microsoft.com/office/officeart/2005/8/layout/vList2"/>
    <dgm:cxn modelId="{4BA91307-50B9-49B4-8B0C-900039F71753}" type="presParOf" srcId="{F38E3858-0B3D-4DEA-BC5C-28187BC8A3AA}" destId="{EED2EE68-DDFC-49B9-B1DB-D4EB81AE5D61}" srcOrd="1" destOrd="0" presId="urn:microsoft.com/office/officeart/2005/8/layout/vList2"/>
    <dgm:cxn modelId="{8B64A3AF-F7A3-40C9-9402-9A772B27B9A9}" type="presParOf" srcId="{F38E3858-0B3D-4DEA-BC5C-28187BC8A3AA}" destId="{AA35AB58-9700-4E26-9571-EBC32FD1BAD0}" srcOrd="2" destOrd="0" presId="urn:microsoft.com/office/officeart/2005/8/layout/vList2"/>
    <dgm:cxn modelId="{59891C53-372D-4947-8A71-F36D9C72BE63}" type="presParOf" srcId="{F38E3858-0B3D-4DEA-BC5C-28187BC8A3AA}" destId="{390B194F-9FFE-4D97-A8B6-F15638D6E930}" srcOrd="3" destOrd="0" presId="urn:microsoft.com/office/officeart/2005/8/layout/vList2"/>
    <dgm:cxn modelId="{554B6559-C493-460A-B716-DDEA4575067B}" type="presParOf" srcId="{F38E3858-0B3D-4DEA-BC5C-28187BC8A3AA}" destId="{33F32CBD-9215-4C5C-91E5-9E87D5ED85D2}" srcOrd="4" destOrd="0" presId="urn:microsoft.com/office/officeart/2005/8/layout/vList2"/>
    <dgm:cxn modelId="{DFBD79D6-71FE-4B02-9540-F5FDB281E65C}" type="presParOf" srcId="{F38E3858-0B3D-4DEA-BC5C-28187BC8A3AA}" destId="{580217D6-BF08-46B6-984C-D9CB30E39799}" srcOrd="5" destOrd="0" presId="urn:microsoft.com/office/officeart/2005/8/layout/vList2"/>
    <dgm:cxn modelId="{205B24B4-CD2A-4097-A7E2-F1D523F5A39E}" type="presParOf" srcId="{F38E3858-0B3D-4DEA-BC5C-28187BC8A3AA}" destId="{FFA3ADAF-D70D-4316-B87D-5A53278E185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844E78-137D-47C4-8E42-3521E380682F}">
      <dsp:nvSpPr>
        <dsp:cNvPr id="0" name=""/>
        <dsp:cNvSpPr/>
      </dsp:nvSpPr>
      <dsp:spPr>
        <a:xfrm>
          <a:off x="0" y="85128"/>
          <a:ext cx="5159063" cy="989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There is a powerful association between parental involvement and student achievement and attainment.</a:t>
          </a:r>
          <a:endParaRPr lang="en-US" sz="1800" kern="1200"/>
        </a:p>
      </dsp:txBody>
      <dsp:txXfrm>
        <a:off x="48319" y="133447"/>
        <a:ext cx="5062425" cy="893182"/>
      </dsp:txXfrm>
    </dsp:sp>
    <dsp:sp modelId="{AA35AB58-9700-4E26-9571-EBC32FD1BAD0}">
      <dsp:nvSpPr>
        <dsp:cNvPr id="0" name=""/>
        <dsp:cNvSpPr/>
      </dsp:nvSpPr>
      <dsp:spPr>
        <a:xfrm>
          <a:off x="0" y="1126788"/>
          <a:ext cx="5159063" cy="989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Parental involvement in the form of at-home interest and support is a major influence upon educational outcomes.</a:t>
          </a:r>
          <a:endParaRPr lang="en-US" sz="1800" kern="1200"/>
        </a:p>
      </dsp:txBody>
      <dsp:txXfrm>
        <a:off x="48319" y="1175107"/>
        <a:ext cx="5062425" cy="893182"/>
      </dsp:txXfrm>
    </dsp:sp>
    <dsp:sp modelId="{33F32CBD-9215-4C5C-91E5-9E87D5ED85D2}">
      <dsp:nvSpPr>
        <dsp:cNvPr id="0" name=""/>
        <dsp:cNvSpPr/>
      </dsp:nvSpPr>
      <dsp:spPr>
        <a:xfrm>
          <a:off x="0" y="2168448"/>
          <a:ext cx="5159063" cy="989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/>
            <a:t>We all want the same thing! </a:t>
          </a:r>
          <a:endParaRPr lang="en-US" sz="1800" kern="1200"/>
        </a:p>
      </dsp:txBody>
      <dsp:txXfrm>
        <a:off x="48319" y="2216767"/>
        <a:ext cx="5062425" cy="893182"/>
      </dsp:txXfrm>
    </dsp:sp>
    <dsp:sp modelId="{FFA3ADAF-D70D-4316-B87D-5A53278E1856}">
      <dsp:nvSpPr>
        <dsp:cNvPr id="0" name=""/>
        <dsp:cNvSpPr/>
      </dsp:nvSpPr>
      <dsp:spPr>
        <a:xfrm>
          <a:off x="0" y="3210107"/>
          <a:ext cx="5159063" cy="989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We want our children to achieve their personal best. </a:t>
          </a:r>
          <a:endParaRPr lang="en-US" sz="1800" kern="1200"/>
        </a:p>
      </dsp:txBody>
      <dsp:txXfrm>
        <a:off x="48319" y="3258426"/>
        <a:ext cx="5062425" cy="8931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93E9AA-EFFF-407B-BB7D-AAFF3ED04BEE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346FB8-89F4-41BD-8EF6-C415EA047C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3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Lauren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346FB8-89F4-41BD-8EF6-C415EA047CC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2135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Lauren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346FB8-89F4-41BD-8EF6-C415EA047CC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1433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Lauren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346FB8-89F4-41BD-8EF6-C415EA047CC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009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 (3 </a:t>
            </a:r>
            <a:r>
              <a:rPr lang="en-GB" err="1"/>
              <a:t>mins</a:t>
            </a:r>
            <a:r>
              <a:rPr lang="en-GB"/>
              <a:t>)</a:t>
            </a:r>
          </a:p>
          <a:p>
            <a:endParaRPr lang="en-GB"/>
          </a:p>
          <a:p>
            <a:r>
              <a:rPr lang="en-GB"/>
              <a:t>In the context</a:t>
            </a:r>
            <a:r>
              <a:rPr lang="en-GB" baseline="0"/>
              <a:t> of an inspection, e-safety may be described as…</a:t>
            </a:r>
          </a:p>
          <a:p>
            <a:endParaRPr lang="en-GB" baseline="0"/>
          </a:p>
          <a:p>
            <a:r>
              <a:rPr lang="en-GB" baseline="0"/>
              <a:t>The issues can be categorised into three areas of risk:</a:t>
            </a:r>
          </a:p>
          <a:p>
            <a:r>
              <a:rPr lang="en-GB" baseline="0"/>
              <a:t>Content (what children may see or be exposed to </a:t>
            </a:r>
            <a:r>
              <a:rPr lang="en-GB" baseline="0" err="1"/>
              <a:t>eg</a:t>
            </a:r>
            <a:r>
              <a:rPr lang="en-GB" baseline="0"/>
              <a:t>. SPAM, violent or sexual images, misleading advice/adverts).</a:t>
            </a:r>
          </a:p>
          <a:p>
            <a:r>
              <a:rPr lang="en-GB" baseline="0"/>
              <a:t>Contact (who children may have contact with through social networking, blogging, online chat etc. This may lead to bullying or grooming).</a:t>
            </a:r>
          </a:p>
          <a:p>
            <a:r>
              <a:rPr lang="en-GB" baseline="0"/>
              <a:t>Conduct (how children, parents and colleagues behave online. Bullying or harassing behaviour, gambling, illegal downloads, uploading offensive or illegal images etc.).</a:t>
            </a:r>
          </a:p>
          <a:p>
            <a:endParaRPr lang="en-GB"/>
          </a:p>
          <a:p>
            <a:r>
              <a:rPr lang="en-GB"/>
              <a:t>Colleagues to be aware of own presence online.</a:t>
            </a:r>
          </a:p>
          <a:p>
            <a:endParaRPr lang="en-GB"/>
          </a:p>
          <a:p>
            <a:endParaRPr lang="en-GB"/>
          </a:p>
          <a:p>
            <a:r>
              <a:rPr lang="en-GB"/>
              <a:t>In the context</a:t>
            </a:r>
            <a:r>
              <a:rPr lang="en-GB" baseline="0"/>
              <a:t> of an inspection, e-safety may be described as…</a:t>
            </a:r>
          </a:p>
          <a:p>
            <a:endParaRPr lang="en-GB" baseline="0"/>
          </a:p>
          <a:p>
            <a:r>
              <a:rPr lang="en-GB" baseline="0"/>
              <a:t>The issues can be categorised into three areas of risk:</a:t>
            </a:r>
          </a:p>
          <a:p>
            <a:r>
              <a:rPr lang="en-GB" baseline="0"/>
              <a:t>Content (what children may see or be exposed to </a:t>
            </a:r>
            <a:r>
              <a:rPr lang="en-GB" baseline="0" err="1"/>
              <a:t>eg</a:t>
            </a:r>
            <a:r>
              <a:rPr lang="en-GB" baseline="0"/>
              <a:t>. SPAM, violent or sexual images, misleading advice/adverts).</a:t>
            </a:r>
          </a:p>
          <a:p>
            <a:r>
              <a:rPr lang="en-GB" baseline="0"/>
              <a:t>Contact (who children may have contact with through social networking, blogging, online chat etc. This may lead to bullying or grooming).</a:t>
            </a:r>
          </a:p>
          <a:p>
            <a:r>
              <a:rPr lang="en-GB" baseline="0"/>
              <a:t>Conduct (how children, parents and colleagues behave online. Bullying or harassing behaviour, gambling, illegal downloads, uploading offensive or illegal images etc.).</a:t>
            </a:r>
          </a:p>
          <a:p>
            <a:endParaRPr lang="en-GB"/>
          </a:p>
          <a:p>
            <a:r>
              <a:rPr lang="en-GB"/>
              <a:t>Colleagues to be aware of own presence online.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997E4A-A802-42B2-A8C7-B010959E8D9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879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 (3 </a:t>
            </a:r>
            <a:r>
              <a:rPr lang="en-GB" err="1"/>
              <a:t>mins</a:t>
            </a:r>
            <a:r>
              <a:rPr lang="en-GB"/>
              <a:t>)</a:t>
            </a:r>
          </a:p>
          <a:p>
            <a:endParaRPr lang="en-GB"/>
          </a:p>
          <a:p>
            <a:r>
              <a:rPr lang="en-GB"/>
              <a:t>In the context</a:t>
            </a:r>
            <a:r>
              <a:rPr lang="en-GB" baseline="0"/>
              <a:t> of an inspection, e-safety may be described as…</a:t>
            </a:r>
          </a:p>
          <a:p>
            <a:endParaRPr lang="en-GB" baseline="0"/>
          </a:p>
          <a:p>
            <a:r>
              <a:rPr lang="en-GB" baseline="0"/>
              <a:t>The issues can be categorised into three areas of risk:</a:t>
            </a:r>
          </a:p>
          <a:p>
            <a:r>
              <a:rPr lang="en-GB" baseline="0"/>
              <a:t>Content (what children may see or be exposed to </a:t>
            </a:r>
            <a:r>
              <a:rPr lang="en-GB" baseline="0" err="1"/>
              <a:t>eg</a:t>
            </a:r>
            <a:r>
              <a:rPr lang="en-GB" baseline="0"/>
              <a:t>. SPAM, violent or sexual images, misleading advice/adverts).</a:t>
            </a:r>
          </a:p>
          <a:p>
            <a:r>
              <a:rPr lang="en-GB" baseline="0"/>
              <a:t>Contact (who children may have contact with through social networking, blogging, online chat etc. This may lead to bullying or grooming).</a:t>
            </a:r>
          </a:p>
          <a:p>
            <a:r>
              <a:rPr lang="en-GB" baseline="0"/>
              <a:t>Conduct (how children, parents and colleagues behave online. Bullying or harassing behaviour, gambling, illegal downloads, uploading offensive or illegal images etc.).</a:t>
            </a:r>
          </a:p>
          <a:p>
            <a:endParaRPr lang="en-GB"/>
          </a:p>
          <a:p>
            <a:r>
              <a:rPr lang="en-GB"/>
              <a:t>Colleagues to be aware of own presence online.</a:t>
            </a:r>
          </a:p>
          <a:p>
            <a:endParaRPr lang="en-GB"/>
          </a:p>
          <a:p>
            <a:endParaRPr lang="en-GB"/>
          </a:p>
          <a:p>
            <a:r>
              <a:rPr lang="en-GB"/>
              <a:t>In the context</a:t>
            </a:r>
            <a:r>
              <a:rPr lang="en-GB" baseline="0"/>
              <a:t> of an inspection, e-safety may be described as…</a:t>
            </a:r>
          </a:p>
          <a:p>
            <a:endParaRPr lang="en-GB" baseline="0"/>
          </a:p>
          <a:p>
            <a:r>
              <a:rPr lang="en-GB" baseline="0"/>
              <a:t>The issues can be categorised into three areas of risk:</a:t>
            </a:r>
          </a:p>
          <a:p>
            <a:r>
              <a:rPr lang="en-GB" baseline="0"/>
              <a:t>Content (what children may see or be exposed to </a:t>
            </a:r>
            <a:r>
              <a:rPr lang="en-GB" baseline="0" err="1"/>
              <a:t>eg</a:t>
            </a:r>
            <a:r>
              <a:rPr lang="en-GB" baseline="0"/>
              <a:t>. SPAM, violent or sexual images, misleading advice/adverts).</a:t>
            </a:r>
          </a:p>
          <a:p>
            <a:r>
              <a:rPr lang="en-GB" baseline="0"/>
              <a:t>Contact (who children may have contact with through social networking, blogging, online chat etc. This may lead to bullying or grooming).</a:t>
            </a:r>
          </a:p>
          <a:p>
            <a:r>
              <a:rPr lang="en-GB" baseline="0"/>
              <a:t>Conduct (how children, parents and colleagues behave online. Bullying or harassing behaviour, gambling, illegal downloads, uploading offensive or illegal images etc.).</a:t>
            </a:r>
          </a:p>
          <a:p>
            <a:endParaRPr lang="en-GB"/>
          </a:p>
          <a:p>
            <a:r>
              <a:rPr lang="en-GB"/>
              <a:t>Colleagues to be aware of own presence online.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997E4A-A802-42B2-A8C7-B010959E8D9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591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49FBE2-BC4C-E905-5F06-55F59B1FD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EA5506-810B-AC1D-70AE-525E983116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181975-ABD2-4737-8C20-8BEA656FC1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Andrew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B2E6C7-5573-D586-BDE4-57A6649956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E8C15C5-0688-5345-99FC-721E08AD15D5}" type="slidenum">
              <a:rPr lang="en-GB" noProof="0" smtClean="0"/>
              <a:t>10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5606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AB7B9-2EEF-0B66-B61B-F93E71B5C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D3DD77-4621-54C0-5DDC-3A3B4FF4C9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ED372D-73B4-ADE9-2903-3754D4D0BA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Andrew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924292-6A08-922F-0B3F-3C5DB1E8DA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E8C15C5-0688-5345-99FC-721E08AD15D5}" type="slidenum">
              <a:rPr lang="en-GB" noProof="0" smtClean="0"/>
              <a:t>11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82922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F54A8-041F-F49F-7103-FEE059D9CA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929BA6-3C31-B0E0-9F27-C8D9429C51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2FDA8F-A520-601D-B519-865F566A4F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Andrew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7EA791-41BB-B4D8-9C65-7C13E9BF19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E1938E-86AA-46E6-BD6F-F74F7B1643D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98376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AD796D-DE1B-31D3-D622-C177629906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CFE244-4D91-4D5B-C908-CF186989A2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5DD342-9B42-6166-392D-C719FC2DD3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Andrew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7B1CB8-925A-FD51-B31B-813B76177A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346FB8-89F4-41BD-8EF6-C415EA047CC5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4628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>
            <a:extLst>
              <a:ext uri="{FF2B5EF4-FFF2-40B4-BE49-F238E27FC236}">
                <a16:creationId xmlns:a16="http://schemas.microsoft.com/office/drawing/2014/main" id="{1F51E630-DB5C-1687-EAD6-6D5BF9E176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Notes Placeholder 2">
            <a:extLst>
              <a:ext uri="{FF2B5EF4-FFF2-40B4-BE49-F238E27FC236}">
                <a16:creationId xmlns:a16="http://schemas.microsoft.com/office/drawing/2014/main" id="{8BEE4B9C-006B-A1D7-C300-3A49DB8FF1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08548" name="Slide Number Placeholder 3">
            <a:extLst>
              <a:ext uri="{FF2B5EF4-FFF2-40B4-BE49-F238E27FC236}">
                <a16:creationId xmlns:a16="http://schemas.microsoft.com/office/drawing/2014/main" id="{629533F1-38DF-B8F9-6E57-7B648F8637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8E693AE-3F63-43B2-8833-5121414BDDAF}" type="slidenum">
              <a:rPr lang="en-GB" altLang="en-US" sz="1200" smtClean="0"/>
              <a:pPr/>
              <a:t>18</a:t>
            </a:fld>
            <a:endParaRPr lang="en-GB" altLang="en-US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Monitoring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E8C15C5-0688-5345-99FC-721E08AD15D5}" type="slidenum">
              <a:rPr lang="en-GB" noProof="0" smtClean="0"/>
              <a:t>19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856007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And I </a:t>
            </a:r>
            <a:r>
              <a:rPr lang="en-US" err="1">
                <a:cs typeface="Calibri"/>
              </a:rPr>
              <a:t>particualry</a:t>
            </a:r>
            <a:r>
              <a:rPr lang="en-US">
                <a:cs typeface="Calibri"/>
              </a:rPr>
              <a:t> wanted to draw your attention to the fact that we are </a:t>
            </a:r>
            <a:r>
              <a:rPr lang="en-US" err="1">
                <a:cs typeface="Calibri"/>
              </a:rPr>
              <a:t>organising</a:t>
            </a:r>
            <a:r>
              <a:rPr lang="en-US">
                <a:cs typeface="Calibri"/>
              </a:rPr>
              <a:t> a visit to France for students in Year 7 for next summer term.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6C4B89-EE19-403C-8D19-38FB50289A4D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73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So you can see we have planned a packed and exciting day for them – a chance to </a:t>
            </a:r>
            <a:r>
              <a:rPr lang="en-US" err="1">
                <a:cs typeface="Calibri"/>
              </a:rPr>
              <a:t>practise</a:t>
            </a:r>
            <a:r>
              <a:rPr lang="en-US">
                <a:cs typeface="Calibri"/>
              </a:rPr>
              <a:t> some of their emerging French as well as spending some time in a lovely French town.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3F0EA4-E42E-824E-AE4E-B3479D96097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722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69CB8-F204-4D06-B913-C5A26A89888A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7780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B376-B19C-488D-ABEB-03C7E6E9E3E0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637A9-119A-49DA-BD12-AAC58B377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059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F077B-A50F-4D64-8574-E2D6A98A5553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257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E2A62-1983-43A1-A163-D8AA46534C80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851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3E3B-34E3-4345-B2A1-994B83598A9C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68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6C96-82A1-4D77-8ADA-627AC6FE3D65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8607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02C1E-28F2-47E9-802D-339E64E2F920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4914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4271A48-F18A-45B3-BC05-1E27DA3F88AF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877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747F8-9654-4282-85D2-65F41AAE7A75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234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E300-0A13-4A81-945A-7333C271A069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151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1962-1EA4-46E7-BCB0-F36CE46D1A59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9772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DC5B261-8843-42D1-AAFC-05E20E2D9B97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7481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hyperlink" Target="http://www.google.co.uk/url?sa=i&amp;rct=j&amp;q=round-necked+black+jumper&amp;source=images&amp;cd=&amp;cad=rja&amp;docid=1NDk6gKxAeUybM&amp;tbnid=49MJs5ENUEgqJM:&amp;ved=0CAUQjRw&amp;url=http://www.ilovebrandsoutlet.com/mens-brands-1/paul-shark/paul-and-shark-mens-black-crew-neck-jumper-10987.html&amp;ei=iljNUZfFDIqg7Aabn4GABw&amp;psig=AFQjCNHiszMrjvtQBt2kiwYUgnRmUqdXCQ&amp;ust=1372498425696939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sv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slock@swchs.net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50736C1-0355-FD16-836A-9E513B38413B}"/>
              </a:ext>
            </a:extLst>
          </p:cNvPr>
          <p:cNvSpPr/>
          <p:nvPr/>
        </p:nvSpPr>
        <p:spPr>
          <a:xfrm>
            <a:off x="6332445" y="5970973"/>
            <a:ext cx="4393409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in just 4 days…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666C24-A2DA-CEBE-77C7-B9D85702154F}"/>
              </a:ext>
            </a:extLst>
          </p:cNvPr>
          <p:cNvSpPr/>
          <p:nvPr/>
        </p:nvSpPr>
        <p:spPr>
          <a:xfrm rot="21223128">
            <a:off x="808014" y="5474376"/>
            <a:ext cx="489031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Lunch in 3 new eating areas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B383EA-CC4C-5709-217A-89C08F7DD0AB}"/>
              </a:ext>
            </a:extLst>
          </p:cNvPr>
          <p:cNvSpPr/>
          <p:nvPr/>
        </p:nvSpPr>
        <p:spPr>
          <a:xfrm rot="659483">
            <a:off x="-1199071" y="1842613"/>
            <a:ext cx="818394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Learned to navigate the school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FF57DA-19C1-1AF0-3795-6D924F902FCE}"/>
              </a:ext>
            </a:extLst>
          </p:cNvPr>
          <p:cNvSpPr/>
          <p:nvPr/>
        </p:nvSpPr>
        <p:spPr>
          <a:xfrm rot="640576">
            <a:off x="7775591" y="4977590"/>
            <a:ext cx="370364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Rehearsed a fire drill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F44A2D-0D26-2F3A-4104-420EF770EDCD}"/>
              </a:ext>
            </a:extLst>
          </p:cNvPr>
          <p:cNvSpPr/>
          <p:nvPr/>
        </p:nvSpPr>
        <p:spPr>
          <a:xfrm>
            <a:off x="5828364" y="3962544"/>
            <a:ext cx="476521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Fingerprint taken for Arbor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36F2C-9AAE-76A1-5BD9-3A8BD7DA3FBA}"/>
              </a:ext>
            </a:extLst>
          </p:cNvPr>
          <p:cNvSpPr/>
          <p:nvPr/>
        </p:nvSpPr>
        <p:spPr>
          <a:xfrm rot="738482">
            <a:off x="6982457" y="2780061"/>
            <a:ext cx="395294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Used Microsoft Teams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B424B3F-9920-C14C-61B3-0B2DB17515C2}"/>
              </a:ext>
            </a:extLst>
          </p:cNvPr>
          <p:cNvSpPr/>
          <p:nvPr/>
        </p:nvSpPr>
        <p:spPr>
          <a:xfrm rot="759521">
            <a:off x="6469712" y="859197"/>
            <a:ext cx="529337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Logged into the school system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56B376-B145-47D7-713D-6F0F618CC35E}"/>
              </a:ext>
            </a:extLst>
          </p:cNvPr>
          <p:cNvSpPr/>
          <p:nvPr/>
        </p:nvSpPr>
        <p:spPr>
          <a:xfrm rot="592610">
            <a:off x="620800" y="4242344"/>
            <a:ext cx="44469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Played on their own field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8937234-8B90-172C-21E3-89F3AE8DBD92}"/>
              </a:ext>
            </a:extLst>
          </p:cNvPr>
          <p:cNvSpPr/>
          <p:nvPr/>
        </p:nvSpPr>
        <p:spPr>
          <a:xfrm rot="21287018">
            <a:off x="294609" y="234686"/>
            <a:ext cx="477367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 multiple new teachers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F1296AB-3871-9BD7-66B0-EA7E74B34B27}"/>
              </a:ext>
            </a:extLst>
          </p:cNvPr>
          <p:cNvSpPr/>
          <p:nvPr/>
        </p:nvSpPr>
        <p:spPr>
          <a:xfrm rot="21385683">
            <a:off x="8544459" y="61277"/>
            <a:ext cx="29931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 new friends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3ECF97-496E-292D-2622-C7697E702D91}"/>
              </a:ext>
            </a:extLst>
          </p:cNvPr>
          <p:cNvSpPr/>
          <p:nvPr/>
        </p:nvSpPr>
        <p:spPr>
          <a:xfrm rot="21407719">
            <a:off x="483558" y="3104729"/>
            <a:ext cx="51292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Received their first timetable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5D76116-0DE4-61E9-EBB9-A54D28BE879B}"/>
              </a:ext>
            </a:extLst>
          </p:cNvPr>
          <p:cNvSpPr/>
          <p:nvPr/>
        </p:nvSpPr>
        <p:spPr>
          <a:xfrm rot="475211">
            <a:off x="1630058" y="1299781"/>
            <a:ext cx="818394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First proper assemblies in SH</a:t>
            </a:r>
            <a:endParaRPr 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7372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8247643-37AB-47DE-B7BD-7A64FEB13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EBC3119-F8E7-4266-91B8-7A1E808B48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7D15890-6502-4FAA-AB03-AFAC88EE2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C5138816-AF06-47EE-964C-EC93C016D5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Saffron Walden County High School Trust - JustGiving">
            <a:extLst>
              <a:ext uri="{FF2B5EF4-FFF2-40B4-BE49-F238E27FC236}">
                <a16:creationId xmlns:a16="http://schemas.microsoft.com/office/drawing/2014/main" id="{5F1CDE3D-292D-5F32-32F9-FB97E0BB2F1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932"/>
          <a:stretch>
            <a:fillRect/>
          </a:stretch>
        </p:blipFill>
        <p:spPr>
          <a:xfrm>
            <a:off x="633999" y="640081"/>
            <a:ext cx="4001315" cy="5314406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7ED8B4E-BB7E-447F-A35F-4D3AF6C0A6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74770" y="2086188"/>
            <a:ext cx="608976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53DA10A2-76D3-E70D-2C87-576A27D8CCFD}"/>
              </a:ext>
            </a:extLst>
          </p:cNvPr>
          <p:cNvSpPr txBox="1"/>
          <p:nvPr/>
        </p:nvSpPr>
        <p:spPr>
          <a:xfrm>
            <a:off x="4441416" y="4562406"/>
            <a:ext cx="7750260" cy="162957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ts val="9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 Year Achievement Coordinator (YAC): 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Miss Lauren Coates 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ea typeface="Calibri"/>
              <a:cs typeface="Calibri"/>
            </a:endParaRPr>
          </a:p>
          <a:p>
            <a:pPr>
              <a:lnSpc>
                <a:spcPct val="90000"/>
              </a:lnSpc>
              <a:spcBef>
                <a:spcPts val="9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 Deputy YAC (DYAC): 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Mr Andrew Osborne 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ea typeface="Calibri"/>
              <a:cs typeface="Calibri"/>
            </a:endParaRPr>
          </a:p>
          <a:p>
            <a:pPr>
              <a:lnSpc>
                <a:spcPct val="90000"/>
              </a:lnSpc>
              <a:spcBef>
                <a:spcPts val="9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 Student Support Officer (SSO): 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Mrs Vicki Parkes 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ea typeface="Calibri"/>
              <a:cs typeface="Calibri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0DC0642-5384-4897-BC9B-E85F63D7BC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6015513-D3C4-4477-AA12-D8FF240AA3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74771" y="512251"/>
            <a:ext cx="7072210" cy="2651875"/>
          </a:xfrm>
          <a:solidFill>
            <a:schemeClr val="bg1"/>
          </a:solidFill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6600" dirty="0">
                <a:latin typeface="Cooper Black"/>
              </a:rPr>
              <a:t>Welcome to the Year 7 Ahead Evening</a:t>
            </a:r>
            <a:r>
              <a:rPr lang="en-US" dirty="0">
                <a:latin typeface="Cooper Black"/>
              </a:rPr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E7E9C0-13EA-9E35-52A7-F24186BC44BD}"/>
              </a:ext>
            </a:extLst>
          </p:cNvPr>
          <p:cNvSpPr txBox="1"/>
          <p:nvPr/>
        </p:nvSpPr>
        <p:spPr>
          <a:xfrm>
            <a:off x="5016996" y="3092436"/>
            <a:ext cx="68514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sz="2400" b="1" dirty="0"/>
              <a:t>Headteacher: </a:t>
            </a:r>
            <a:r>
              <a:rPr lang="en-GB" sz="2400" dirty="0"/>
              <a:t>Polly Lankester</a:t>
            </a:r>
            <a:r>
              <a:rPr lang="en-US" sz="2400" dirty="0"/>
              <a:t>​</a:t>
            </a:r>
          </a:p>
          <a:p>
            <a:pPr fontAlgn="base"/>
            <a:r>
              <a:rPr lang="en-GB" sz="2400" dirty="0"/>
              <a:t>​</a:t>
            </a:r>
          </a:p>
          <a:p>
            <a:pPr fontAlgn="base"/>
            <a:r>
              <a:rPr lang="en-GB" sz="2400" b="1" dirty="0"/>
              <a:t>SLT Link: </a:t>
            </a:r>
            <a:r>
              <a:rPr lang="en-GB" sz="2400" dirty="0"/>
              <a:t>Katie Vanderpere-Brown​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C681E-345E-2090-738D-5067B69E9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oper Black"/>
                <a:ea typeface="ADLaM Display"/>
                <a:cs typeface="ADLaM Display"/>
              </a:rPr>
              <a:t>Home-school partnership </a:t>
            </a: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57CFA550-E3E2-9470-A93C-B02C6BF8F1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93229"/>
              </p:ext>
            </p:extLst>
          </p:nvPr>
        </p:nvGraphicFramePr>
        <p:xfrm>
          <a:off x="402336" y="1857926"/>
          <a:ext cx="5159063" cy="4285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857FD3-317C-2C04-ADAE-F01C360B9DEB}"/>
              </a:ext>
            </a:extLst>
          </p:cNvPr>
          <p:cNvSpPr txBox="1"/>
          <p:nvPr/>
        </p:nvSpPr>
        <p:spPr>
          <a:xfrm>
            <a:off x="5852160" y="2109215"/>
            <a:ext cx="4328160" cy="42842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</a:pPr>
            <a:r>
              <a:rPr lang="en-GB" sz="2400" dirty="0">
                <a:ea typeface="Calibri"/>
                <a:cs typeface="Calibri"/>
              </a:rPr>
              <a:t>You can support your child through encouraging </a:t>
            </a:r>
            <a:endParaRPr lang="en-US" sz="2400" dirty="0">
              <a:ea typeface="Calibri"/>
              <a:cs typeface="Calibri"/>
            </a:endParaRP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Arial,Sans-Serif"/>
              <a:buChar char="•"/>
            </a:pPr>
            <a:r>
              <a:rPr lang="en-GB" sz="2400" dirty="0">
                <a:ea typeface="Calibri"/>
                <a:cs typeface="Calibri"/>
              </a:rPr>
              <a:t>Attendance </a:t>
            </a:r>
            <a:r>
              <a:rPr lang="en-US" sz="2400" dirty="0">
                <a:ea typeface="Calibri"/>
                <a:cs typeface="Calibri"/>
              </a:rPr>
              <a:t>at school 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Arial,Sans-Serif"/>
              <a:buChar char="•"/>
            </a:pPr>
            <a:r>
              <a:rPr lang="en-US" sz="2400" dirty="0">
                <a:ea typeface="Calibri"/>
                <a:cs typeface="Calibri"/>
              </a:rPr>
              <a:t>Attendance at extra-curricular clubs 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Arial,Sans-Serif"/>
              <a:buChar char="•"/>
            </a:pPr>
            <a:r>
              <a:rPr lang="en-US" sz="2400" dirty="0">
                <a:ea typeface="Calibri"/>
                <a:cs typeface="Calibri"/>
              </a:rPr>
              <a:t>Support with homework 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Arial,Sans-Serif"/>
              <a:buChar char="•"/>
            </a:pPr>
            <a:r>
              <a:rPr lang="en-US" sz="2400" dirty="0">
                <a:ea typeface="Calibri"/>
                <a:cs typeface="Calibri"/>
              </a:rPr>
              <a:t>Support with </a:t>
            </a:r>
            <a:r>
              <a:rPr lang="en-US" sz="2400" dirty="0" err="1">
                <a:ea typeface="Calibri"/>
                <a:cs typeface="Calibri"/>
              </a:rPr>
              <a:t>organisation</a:t>
            </a:r>
            <a:r>
              <a:rPr lang="en-US" sz="2400" dirty="0">
                <a:ea typeface="Calibri"/>
                <a:cs typeface="Calibri"/>
              </a:rPr>
              <a:t> 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Font typeface="Arial,Sans-Serif"/>
              <a:buChar char="•"/>
            </a:pPr>
            <a:r>
              <a:rPr lang="en-GB" sz="2400" dirty="0">
                <a:ea typeface="Calibri"/>
                <a:cs typeface="Calibri"/>
              </a:rPr>
              <a:t>Speaking positively about school at home </a:t>
            </a:r>
            <a:endParaRPr lang="en-US" sz="2400" dirty="0">
              <a:ea typeface="Calibri"/>
              <a:cs typeface="Calibri"/>
            </a:endParaRPr>
          </a:p>
          <a:p>
            <a:pPr algn="l"/>
            <a:endParaRPr lang="en-GB" dirty="0">
              <a:ea typeface="Calibri"/>
              <a:cs typeface="Calibri"/>
            </a:endParaRPr>
          </a:p>
        </p:txBody>
      </p:sp>
      <p:pic>
        <p:nvPicPr>
          <p:cNvPr id="6" name="Picture 4" descr="Saffron Walden County High School Trust - JustGiving">
            <a:extLst>
              <a:ext uri="{FF2B5EF4-FFF2-40B4-BE49-F238E27FC236}">
                <a16:creationId xmlns:a16="http://schemas.microsoft.com/office/drawing/2014/main" id="{1A7E9FD8-310D-B754-DC8F-EA3B4059F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500" b="97000" l="2632" r="97368">
                        <a14:foregroundMark x1="3289" y1="3000" x2="3289" y2="3000"/>
                        <a14:foregroundMark x1="50000" y1="97000" x2="50000" y2="97000"/>
                        <a14:foregroundMark x1="97368" y1="2500" x2="97368" y2="2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82666" y="283805"/>
            <a:ext cx="1632164" cy="2066242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5543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D66E4-0FAE-4B38-69E2-326DD2D1EC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F2F57E-3BA3-4405-E484-380053AA9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t>4</a:t>
            </a:fld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7575F-C0A5-AFFB-8B48-1EF1E0DBA8E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504488" y="617538"/>
            <a:ext cx="1687512" cy="5621337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/>
            <a:br>
              <a:rPr lang="en-GB" sz="3600" dirty="0">
                <a:latin typeface="Cooper Black"/>
              </a:rPr>
            </a:br>
            <a:br>
              <a:rPr lang="en-GB" sz="3600" dirty="0">
                <a:latin typeface="Cooper Black"/>
              </a:rPr>
            </a:br>
            <a:br>
              <a:rPr lang="en-GB" sz="3600" dirty="0">
                <a:latin typeface="Cooper Black"/>
              </a:rPr>
            </a:br>
            <a:r>
              <a:rPr lang="en-GB" sz="3600" dirty="0">
                <a:latin typeface="Cooper Black"/>
              </a:rPr>
              <a:t>S</a:t>
            </a:r>
            <a:br>
              <a:rPr lang="en-GB" sz="3600" dirty="0">
                <a:latin typeface="Cooper Black"/>
              </a:rPr>
            </a:br>
            <a:r>
              <a:rPr lang="en-GB" sz="3600" dirty="0">
                <a:latin typeface="Cooper Black"/>
              </a:rPr>
              <a:t>W</a:t>
            </a:r>
            <a:br>
              <a:rPr lang="en-GB" sz="3600" dirty="0">
                <a:latin typeface="Cooper Black"/>
              </a:rPr>
            </a:br>
            <a:r>
              <a:rPr lang="en-GB" sz="3600" dirty="0">
                <a:latin typeface="Cooper Black"/>
              </a:rPr>
              <a:t>C</a:t>
            </a:r>
            <a:br>
              <a:rPr lang="en-GB" sz="3600" dirty="0">
                <a:latin typeface="Cooper Black"/>
              </a:rPr>
            </a:br>
            <a:r>
              <a:rPr lang="en-GB" sz="3600" dirty="0">
                <a:latin typeface="Cooper Black"/>
              </a:rPr>
              <a:t>H</a:t>
            </a:r>
            <a:br>
              <a:rPr lang="en-GB" sz="3600" dirty="0">
                <a:latin typeface="Cooper Black"/>
              </a:rPr>
            </a:br>
            <a:r>
              <a:rPr lang="en-GB" sz="3600" dirty="0">
                <a:latin typeface="Cooper Black"/>
              </a:rPr>
              <a:t>S</a:t>
            </a:r>
            <a:br>
              <a:rPr lang="en-GB" sz="3600" dirty="0">
                <a:latin typeface="Cooper Black"/>
              </a:rPr>
            </a:br>
            <a:r>
              <a:rPr lang="en-GB" sz="3600" dirty="0">
                <a:latin typeface="Cooper Black"/>
              </a:rPr>
              <a:t> </a:t>
            </a:r>
            <a:br>
              <a:rPr lang="en-GB" sz="3600" dirty="0">
                <a:latin typeface="Cooper Black"/>
              </a:rPr>
            </a:br>
            <a:r>
              <a:rPr lang="en-GB" sz="3600" dirty="0">
                <a:latin typeface="Cooper Black"/>
              </a:rPr>
              <a:t>V</a:t>
            </a:r>
            <a:br>
              <a:rPr lang="en-GB" sz="3600" dirty="0">
                <a:latin typeface="Cooper Black"/>
              </a:rPr>
            </a:br>
            <a:r>
              <a:rPr lang="en-GB" sz="3600" dirty="0">
                <a:latin typeface="Cooper Black"/>
              </a:rPr>
              <a:t>A</a:t>
            </a:r>
            <a:br>
              <a:rPr lang="en-GB" sz="3600" dirty="0">
                <a:latin typeface="Cooper Black"/>
              </a:rPr>
            </a:br>
            <a:r>
              <a:rPr lang="en-GB" sz="3600" dirty="0">
                <a:latin typeface="Cooper Black"/>
              </a:rPr>
              <a:t>L</a:t>
            </a:r>
            <a:br>
              <a:rPr lang="en-GB" sz="3600" dirty="0">
                <a:latin typeface="Cooper Black"/>
              </a:rPr>
            </a:br>
            <a:r>
              <a:rPr lang="en-GB" sz="3600" dirty="0">
                <a:latin typeface="Cooper Black"/>
              </a:rPr>
              <a:t>U</a:t>
            </a:r>
            <a:br>
              <a:rPr lang="en-GB" sz="3600" dirty="0">
                <a:latin typeface="Cooper Black"/>
              </a:rPr>
            </a:br>
            <a:r>
              <a:rPr lang="en-GB" sz="3600" dirty="0">
                <a:latin typeface="Cooper Black"/>
              </a:rPr>
              <a:t>E</a:t>
            </a:r>
            <a:br>
              <a:rPr lang="en-GB" sz="3600" dirty="0">
                <a:latin typeface="Cooper Black"/>
              </a:rPr>
            </a:br>
            <a:r>
              <a:rPr lang="en-GB" sz="3600" dirty="0">
                <a:latin typeface="Cooper Black"/>
              </a:rPr>
              <a:t>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F61C90C-A820-67A8-1038-90A042341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043" y="733073"/>
            <a:ext cx="4529948" cy="55091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626312-8D2B-A212-C06A-52FEE683821F}"/>
              </a:ext>
            </a:extLst>
          </p:cNvPr>
          <p:cNvSpPr txBox="1"/>
          <p:nvPr/>
        </p:nvSpPr>
        <p:spPr>
          <a:xfrm>
            <a:off x="5384517" y="874536"/>
            <a:ext cx="4134203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S</a:t>
            </a:r>
            <a:r>
              <a:rPr lang="en-GB" sz="4000" dirty="0"/>
              <a:t>how respect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572A267-C917-A3DC-8481-5B354F185551}"/>
              </a:ext>
            </a:extLst>
          </p:cNvPr>
          <p:cNvSpPr txBox="1"/>
          <p:nvPr/>
        </p:nvSpPr>
        <p:spPr>
          <a:xfrm>
            <a:off x="5384517" y="1982008"/>
            <a:ext cx="5686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92D050"/>
                </a:solidFill>
              </a:rPr>
              <a:t>W</a:t>
            </a:r>
            <a:r>
              <a:rPr lang="en-GB" sz="4000" dirty="0"/>
              <a:t>ork hard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63BAF6-35EE-ACAD-020B-CF7D0133AF62}"/>
              </a:ext>
            </a:extLst>
          </p:cNvPr>
          <p:cNvSpPr txBox="1"/>
          <p:nvPr/>
        </p:nvSpPr>
        <p:spPr>
          <a:xfrm>
            <a:off x="5384517" y="3072412"/>
            <a:ext cx="5686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B050"/>
                </a:solidFill>
              </a:rPr>
              <a:t>C</a:t>
            </a:r>
            <a:r>
              <a:rPr lang="en-GB" sz="4000" dirty="0"/>
              <a:t>are for others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FEC07C-7F2F-5220-268D-FBA125CFA038}"/>
              </a:ext>
            </a:extLst>
          </p:cNvPr>
          <p:cNvSpPr txBox="1"/>
          <p:nvPr/>
        </p:nvSpPr>
        <p:spPr>
          <a:xfrm>
            <a:off x="5384517" y="4182637"/>
            <a:ext cx="5686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bg1">
                    <a:lumMod val="50000"/>
                  </a:schemeClr>
                </a:solidFill>
              </a:rPr>
              <a:t>H</a:t>
            </a:r>
            <a:r>
              <a:rPr lang="en-GB" sz="4000" dirty="0"/>
              <a:t>ave integrity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50CB5B0-979A-305A-A513-ABDAE40F6FA3}"/>
              </a:ext>
            </a:extLst>
          </p:cNvPr>
          <p:cNvSpPr txBox="1"/>
          <p:nvPr/>
        </p:nvSpPr>
        <p:spPr>
          <a:xfrm>
            <a:off x="5384516" y="5270566"/>
            <a:ext cx="5686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F791F9"/>
                </a:solidFill>
              </a:rPr>
              <a:t>S</a:t>
            </a:r>
            <a:r>
              <a:rPr lang="en-GB" sz="4000" dirty="0"/>
              <a:t>how resilience</a:t>
            </a:r>
          </a:p>
        </p:txBody>
      </p:sp>
    </p:spTree>
    <p:extLst>
      <p:ext uri="{BB962C8B-B14F-4D97-AF65-F5344CB8AC3E}">
        <p14:creationId xmlns:p14="http://schemas.microsoft.com/office/powerpoint/2010/main" val="1924159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9DA5B-F49B-8941-1767-87B9101FD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462" y="-452306"/>
            <a:ext cx="10058400" cy="1450757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tx1"/>
                </a:solidFill>
                <a:latin typeface="Cooper Black"/>
                <a:ea typeface="Calibri Light"/>
                <a:cs typeface="Calibri Light"/>
              </a:rPr>
              <a:t>Key Dates </a:t>
            </a:r>
            <a:endParaRPr lang="en-GB" sz="5400" dirty="0">
              <a:solidFill>
                <a:schemeClr val="tx1"/>
              </a:solidFill>
              <a:latin typeface="Cooper Black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A609DE1-F13D-F1FB-F6FD-00CC44385D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800248"/>
              </p:ext>
            </p:extLst>
          </p:nvPr>
        </p:nvGraphicFramePr>
        <p:xfrm>
          <a:off x="377952" y="1353312"/>
          <a:ext cx="11241024" cy="4645155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2540593">
                  <a:extLst>
                    <a:ext uri="{9D8B030D-6E8A-4147-A177-3AD203B41FA5}">
                      <a16:colId xmlns:a16="http://schemas.microsoft.com/office/drawing/2014/main" val="2030391047"/>
                    </a:ext>
                  </a:extLst>
                </a:gridCol>
                <a:gridCol w="8700431">
                  <a:extLst>
                    <a:ext uri="{9D8B030D-6E8A-4147-A177-3AD203B41FA5}">
                      <a16:colId xmlns:a16="http://schemas.microsoft.com/office/drawing/2014/main" val="2533563523"/>
                    </a:ext>
                  </a:extLst>
                </a:gridCol>
              </a:tblGrid>
              <a:tr h="929031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US" sz="2000" b="1" dirty="0">
                          <a:effectLst/>
                        </a:rPr>
                        <a:t>Mon 21</a:t>
                      </a:r>
                      <a:r>
                        <a:rPr lang="en-US" sz="1400" b="1" baseline="30000" dirty="0">
                          <a:effectLst/>
                        </a:rPr>
                        <a:t>st</a:t>
                      </a:r>
                      <a:r>
                        <a:rPr lang="en-US" sz="2000" b="1" dirty="0">
                          <a:effectLst/>
                        </a:rPr>
                        <a:t> September </a:t>
                      </a:r>
                      <a:r>
                        <a:rPr lang="en-GB" sz="2000" b="1" dirty="0">
                          <a:effectLst/>
                        </a:rPr>
                        <a:t> </a:t>
                      </a:r>
                      <a:endParaRPr lang="en-GB" sz="4000" b="1" i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US" sz="2000" b="0" dirty="0">
                          <a:effectLst/>
                        </a:rPr>
                        <a:t>Year 7 School Photographs </a:t>
                      </a:r>
                      <a:r>
                        <a:rPr lang="en-GB" sz="2000" b="0" dirty="0">
                          <a:effectLst/>
                        </a:rPr>
                        <a:t> </a:t>
                      </a:r>
                      <a:endParaRPr lang="en-GB" sz="4000" b="0" i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7746214"/>
                  </a:ext>
                </a:extLst>
              </a:tr>
              <a:tr h="929031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US" sz="2000" b="1" dirty="0">
                          <a:effectLst/>
                        </a:rPr>
                        <a:t>Fri 9</a:t>
                      </a:r>
                      <a:r>
                        <a:rPr lang="en-US" sz="1400" b="1" baseline="30000" dirty="0">
                          <a:effectLst/>
                        </a:rPr>
                        <a:t>th</a:t>
                      </a:r>
                      <a:r>
                        <a:rPr lang="en-US" sz="2000" b="1" dirty="0">
                          <a:effectLst/>
                        </a:rPr>
                        <a:t> October </a:t>
                      </a:r>
                      <a:r>
                        <a:rPr lang="en-GB" sz="2000" b="1" dirty="0">
                          <a:effectLst/>
                        </a:rPr>
                        <a:t> </a:t>
                      </a:r>
                      <a:endParaRPr lang="en-GB" sz="4000" b="1" i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US" sz="2000" b="0" dirty="0">
                          <a:effectLst/>
                        </a:rPr>
                        <a:t>Non uniform day – World Mental Health Day</a:t>
                      </a:r>
                      <a:r>
                        <a:rPr lang="en-GB" sz="2000" b="0" dirty="0">
                          <a:effectLst/>
                        </a:rPr>
                        <a:t> </a:t>
                      </a:r>
                      <a:endParaRPr lang="en-GB" sz="4000" b="0" i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902808"/>
                  </a:ext>
                </a:extLst>
              </a:tr>
              <a:tr h="929031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US" sz="2000" b="1" dirty="0">
                          <a:effectLst/>
                        </a:rPr>
                        <a:t>Wed 21</a:t>
                      </a:r>
                      <a:r>
                        <a:rPr lang="en-US" sz="1400" b="1" baseline="30000" dirty="0">
                          <a:effectLst/>
                        </a:rPr>
                        <a:t>st</a:t>
                      </a:r>
                      <a:r>
                        <a:rPr lang="en-US" sz="2000" b="1" dirty="0">
                          <a:effectLst/>
                        </a:rPr>
                        <a:t> October </a:t>
                      </a:r>
                      <a:r>
                        <a:rPr lang="en-GB" sz="2000" b="1" dirty="0">
                          <a:effectLst/>
                        </a:rPr>
                        <a:t> </a:t>
                      </a:r>
                      <a:endParaRPr lang="en-GB" sz="4000" b="1" i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US" sz="2000" b="0" dirty="0">
                          <a:effectLst/>
                        </a:rPr>
                        <a:t>Year 7 Halloween Disco</a:t>
                      </a:r>
                      <a:r>
                        <a:rPr lang="en-GB" sz="2000" b="0" dirty="0">
                          <a:effectLst/>
                        </a:rPr>
                        <a:t> </a:t>
                      </a:r>
                      <a:endParaRPr lang="en-GB" sz="4000" b="0" i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2234555"/>
                  </a:ext>
                </a:extLst>
              </a:tr>
              <a:tr h="929031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US" sz="2000" b="1" dirty="0">
                          <a:effectLst/>
                        </a:rPr>
                        <a:t>Mon 2</a:t>
                      </a:r>
                      <a:r>
                        <a:rPr lang="en-US" sz="1400" b="1" baseline="30000" dirty="0">
                          <a:effectLst/>
                        </a:rPr>
                        <a:t>nd</a:t>
                      </a:r>
                      <a:r>
                        <a:rPr lang="en-US" sz="2000" b="1" dirty="0">
                          <a:effectLst/>
                        </a:rPr>
                        <a:t> November </a:t>
                      </a:r>
                      <a:r>
                        <a:rPr lang="en-GB" sz="2000" b="1" dirty="0">
                          <a:effectLst/>
                        </a:rPr>
                        <a:t> </a:t>
                      </a:r>
                      <a:endParaRPr lang="en-GB" sz="4000" b="1" i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US" sz="2000" b="0" dirty="0">
                          <a:effectLst/>
                        </a:rPr>
                        <a:t>Term resumes for students – Timetable Week B</a:t>
                      </a:r>
                      <a:r>
                        <a:rPr lang="en-GB" sz="2000" b="0" dirty="0">
                          <a:effectLst/>
                        </a:rPr>
                        <a:t> </a:t>
                      </a:r>
                      <a:endParaRPr lang="en-GB" sz="4000" b="0" i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686639"/>
                  </a:ext>
                </a:extLst>
              </a:tr>
              <a:tr h="929031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US" sz="2000" b="1" dirty="0">
                          <a:effectLst/>
                        </a:rPr>
                        <a:t>Wed 4</a:t>
                      </a:r>
                      <a:r>
                        <a:rPr lang="en-US" sz="1400" b="1" baseline="30000" dirty="0">
                          <a:effectLst/>
                        </a:rPr>
                        <a:t>th</a:t>
                      </a:r>
                      <a:r>
                        <a:rPr lang="en-US" sz="2000" b="1" dirty="0">
                          <a:effectLst/>
                        </a:rPr>
                        <a:t> November </a:t>
                      </a:r>
                      <a:r>
                        <a:rPr lang="en-GB" sz="2000" b="1" dirty="0">
                          <a:effectLst/>
                        </a:rPr>
                        <a:t> </a:t>
                      </a:r>
                      <a:endParaRPr lang="en-GB" sz="4000" b="1" i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00"/>
                        </a:lnSpc>
                        <a:buNone/>
                      </a:pPr>
                      <a:r>
                        <a:rPr lang="en-US" sz="2000" b="0" dirty="0">
                          <a:effectLst/>
                        </a:rPr>
                        <a:t>Y7 English Escape Room Challenge</a:t>
                      </a:r>
                      <a:r>
                        <a:rPr lang="en-GB" sz="2000" b="0" dirty="0">
                          <a:effectLst/>
                        </a:rPr>
                        <a:t> </a:t>
                      </a:r>
                      <a:endParaRPr lang="en-GB" sz="4000" b="0" i="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27470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80211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93477" y="1088594"/>
            <a:ext cx="6399931" cy="4822276"/>
          </a:xfrm>
          <a:solidFill>
            <a:schemeClr val="bg1"/>
          </a:solidFill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cs typeface="Arial" panose="020B0604020202020204" pitchFamily="34" charset="0"/>
              </a:rPr>
              <a:t>We have lots of ways to reward your child for their hard work at SWCHS including:</a:t>
            </a:r>
          </a:p>
          <a:p>
            <a:pPr marL="0" indent="0">
              <a:buNone/>
            </a:pPr>
            <a:endParaRPr lang="en-GB" sz="2000" dirty="0">
              <a:cs typeface="Arial" panose="020B0604020202020204" pitchFamily="34" charset="0"/>
            </a:endParaRPr>
          </a:p>
          <a:p>
            <a:pPr marL="514350" indent="-514350">
              <a:buAutoNum type="arabicPeriod"/>
            </a:pPr>
            <a:r>
              <a:rPr lang="en-GB" sz="2000" b="1" dirty="0">
                <a:cs typeface="Arial" panose="020B0604020202020204" pitchFamily="34" charset="0"/>
              </a:rPr>
              <a:t>Achievement Points: </a:t>
            </a:r>
            <a:r>
              <a:rPr lang="en-GB" sz="2000" dirty="0">
                <a:cs typeface="Arial" panose="020B0604020202020204" pitchFamily="34" charset="0"/>
              </a:rPr>
              <a:t>Awarded for great work in class.,</a:t>
            </a:r>
          </a:p>
          <a:p>
            <a:pPr marL="514350" indent="-514350">
              <a:buAutoNum type="arabicPeriod"/>
            </a:pPr>
            <a:r>
              <a:rPr lang="en-GB" sz="2000" b="1" dirty="0">
                <a:cs typeface="Arial" panose="020B0604020202020204" pitchFamily="34" charset="0"/>
              </a:rPr>
              <a:t>Postcards Home: </a:t>
            </a:r>
            <a:r>
              <a:rPr lang="en-GB" sz="2000" dirty="0">
                <a:cs typeface="Arial" panose="020B0604020202020204" pitchFamily="34" charset="0"/>
              </a:rPr>
              <a:t>Sent by teachers as a ‘well done’.</a:t>
            </a:r>
          </a:p>
          <a:p>
            <a:pPr marL="514350" indent="-514350">
              <a:buAutoNum type="arabicPeriod"/>
            </a:pPr>
            <a:r>
              <a:rPr lang="en-GB" sz="2000" b="1" dirty="0">
                <a:cs typeface="Arial" panose="020B0604020202020204" pitchFamily="34" charset="0"/>
              </a:rPr>
              <a:t>Headteacher’s Commendations: </a:t>
            </a:r>
            <a:r>
              <a:rPr lang="en-GB" sz="2000" dirty="0">
                <a:cs typeface="Arial" panose="020B0604020202020204" pitchFamily="34" charset="0"/>
              </a:rPr>
              <a:t>For outstanding work.</a:t>
            </a:r>
          </a:p>
          <a:p>
            <a:pPr marL="514350" indent="-514350">
              <a:buAutoNum type="arabicPeriod"/>
            </a:pPr>
            <a:r>
              <a:rPr lang="en-GB" sz="2000" b="1" dirty="0">
                <a:cs typeface="Arial"/>
              </a:rPr>
              <a:t>Awards Evening: </a:t>
            </a:r>
            <a:r>
              <a:rPr lang="en-GB" sz="2000" dirty="0">
                <a:cs typeface="Arial"/>
              </a:rPr>
              <a:t>A high-profile awards evening with food and entertainment.</a:t>
            </a:r>
          </a:p>
          <a:p>
            <a:pPr marL="514350" indent="-514350">
              <a:buAutoNum type="arabicPeriod"/>
            </a:pPr>
            <a:r>
              <a:rPr lang="en-GB" sz="2000" b="1" dirty="0">
                <a:cs typeface="Arial" panose="020B0604020202020204" pitchFamily="34" charset="0"/>
              </a:rPr>
              <a:t>Year Office Award: </a:t>
            </a:r>
            <a:r>
              <a:rPr lang="en-GB" sz="2000" dirty="0">
                <a:cs typeface="Arial" panose="020B0604020202020204" pitchFamily="34" charset="0"/>
              </a:rPr>
              <a:t>A weekly award to recognise excellence</a:t>
            </a:r>
          </a:p>
          <a:p>
            <a:pPr marL="514350" indent="-514350">
              <a:buAutoNum type="arabicPeriod"/>
            </a:pPr>
            <a:r>
              <a:rPr lang="en-GB" sz="2000" b="1" dirty="0">
                <a:cs typeface="Arial" panose="020B0604020202020204" pitchFamily="34" charset="0"/>
              </a:rPr>
              <a:t>100% Club: </a:t>
            </a:r>
            <a:r>
              <a:rPr lang="en-GB" sz="2000" dirty="0">
                <a:cs typeface="Arial" panose="020B0604020202020204" pitchFamily="34" charset="0"/>
              </a:rPr>
              <a:t>An award for excellent attendance</a:t>
            </a:r>
          </a:p>
          <a:p>
            <a:pPr marL="0" indent="0">
              <a:buNone/>
            </a:pPr>
            <a:endParaRPr lang="en-GB" sz="12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676398" y="1489878"/>
            <a:ext cx="8857397" cy="495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1400" b="1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55" y="81595"/>
            <a:ext cx="7928146" cy="738801"/>
          </a:xfrm>
        </p:spPr>
        <p:txBody>
          <a:bodyPr anchor="b">
            <a:normAutofit/>
          </a:bodyPr>
          <a:lstStyle/>
          <a:p>
            <a:r>
              <a:rPr lang="en-GB" sz="4400" b="1" dirty="0">
                <a:solidFill>
                  <a:schemeClr val="tx1"/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Recognising achievements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C6725A-0589-D631-1BDD-1E2F0B847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3408" y="1746437"/>
            <a:ext cx="5259885" cy="350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261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38400CC-7872-6E96-EAB7-42C528312E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2476" y="4009544"/>
            <a:ext cx="1820192" cy="80581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8D30DDA4-9495-D1CF-7598-834B8E8E47FA}"/>
              </a:ext>
            </a:extLst>
          </p:cNvPr>
          <p:cNvGrpSpPr/>
          <p:nvPr/>
        </p:nvGrpSpPr>
        <p:grpSpPr>
          <a:xfrm>
            <a:off x="2944093" y="1364057"/>
            <a:ext cx="3392492" cy="3250692"/>
            <a:chOff x="2321229" y="1526332"/>
            <a:chExt cx="4523323" cy="4334256"/>
          </a:xfrm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645058D3-6E58-69A8-C2D8-3905BBB682E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584369" y="3062236"/>
              <a:ext cx="1617577" cy="1527700"/>
            </a:xfrm>
            <a:custGeom>
              <a:avLst/>
              <a:gdLst>
                <a:gd name="T0" fmla="*/ 6071 w 15876"/>
                <a:gd name="T1" fmla="*/ 13407 h 13407"/>
                <a:gd name="T2" fmla="*/ 15858 w 15876"/>
                <a:gd name="T3" fmla="*/ 10287 h 13407"/>
                <a:gd name="T4" fmla="*/ 15876 w 15876"/>
                <a:gd name="T5" fmla="*/ 10292 h 13407"/>
                <a:gd name="T6" fmla="*/ 15876 w 15876"/>
                <a:gd name="T7" fmla="*/ 0 h 13407"/>
                <a:gd name="T8" fmla="*/ 1592 w 15876"/>
                <a:gd name="T9" fmla="*/ 4555 h 13407"/>
                <a:gd name="T10" fmla="*/ 0 w 15876"/>
                <a:gd name="T11" fmla="*/ 5063 h 13407"/>
                <a:gd name="T12" fmla="*/ 6071 w 15876"/>
                <a:gd name="T13" fmla="*/ 13407 h 13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76" h="13407">
                  <a:moveTo>
                    <a:pt x="6071" y="13407"/>
                  </a:moveTo>
                  <a:lnTo>
                    <a:pt x="15858" y="10287"/>
                  </a:lnTo>
                  <a:lnTo>
                    <a:pt x="15876" y="10292"/>
                  </a:lnTo>
                  <a:lnTo>
                    <a:pt x="15876" y="0"/>
                  </a:lnTo>
                  <a:lnTo>
                    <a:pt x="1592" y="4555"/>
                  </a:lnTo>
                  <a:lnTo>
                    <a:pt x="0" y="5063"/>
                  </a:lnTo>
                  <a:lnTo>
                    <a:pt x="6071" y="1340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8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A5C9140C-E1F5-B1EC-B31C-47F1A06D9F4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584369" y="2964703"/>
              <a:ext cx="998912" cy="453023"/>
            </a:xfrm>
            <a:custGeom>
              <a:avLst/>
              <a:gdLst>
                <a:gd name="T0" fmla="*/ 9787 w 9805"/>
                <a:gd name="T1" fmla="*/ 1641 h 3977"/>
                <a:gd name="T2" fmla="*/ 9805 w 9805"/>
                <a:gd name="T3" fmla="*/ 1647 h 3977"/>
                <a:gd name="T4" fmla="*/ 9805 w 9805"/>
                <a:gd name="T5" fmla="*/ 5 h 3977"/>
                <a:gd name="T6" fmla="*/ 9787 w 9805"/>
                <a:gd name="T7" fmla="*/ 0 h 3977"/>
                <a:gd name="T8" fmla="*/ 0 w 9805"/>
                <a:gd name="T9" fmla="*/ 3120 h 3977"/>
                <a:gd name="T10" fmla="*/ 22 w 9805"/>
                <a:gd name="T11" fmla="*/ 3151 h 3977"/>
                <a:gd name="T12" fmla="*/ 2466 w 9805"/>
                <a:gd name="T13" fmla="*/ 3977 h 3977"/>
                <a:gd name="T14" fmla="*/ 9787 w 9805"/>
                <a:gd name="T15" fmla="*/ 1641 h 39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05" h="3977">
                  <a:moveTo>
                    <a:pt x="9787" y="1641"/>
                  </a:moveTo>
                  <a:lnTo>
                    <a:pt x="9805" y="1647"/>
                  </a:lnTo>
                  <a:lnTo>
                    <a:pt x="9805" y="5"/>
                  </a:lnTo>
                  <a:lnTo>
                    <a:pt x="9787" y="0"/>
                  </a:lnTo>
                  <a:lnTo>
                    <a:pt x="0" y="3120"/>
                  </a:lnTo>
                  <a:lnTo>
                    <a:pt x="22" y="3151"/>
                  </a:lnTo>
                  <a:lnTo>
                    <a:pt x="2466" y="3977"/>
                  </a:lnTo>
                  <a:lnTo>
                    <a:pt x="9787" y="164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9" name="Freeform 7">
              <a:extLst>
                <a:ext uri="{FF2B5EF4-FFF2-40B4-BE49-F238E27FC236}">
                  <a16:creationId xmlns:a16="http://schemas.microsoft.com/office/drawing/2014/main" id="{13015CF8-8296-7AD1-C0A7-C4E10F32F13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589460" y="4064435"/>
              <a:ext cx="1722725" cy="718274"/>
            </a:xfrm>
            <a:custGeom>
              <a:avLst/>
              <a:gdLst>
                <a:gd name="T0" fmla="*/ 16909 w 16909"/>
                <a:gd name="T1" fmla="*/ 1750 h 6305"/>
                <a:gd name="T2" fmla="*/ 16909 w 16909"/>
                <a:gd name="T3" fmla="*/ 0 h 6305"/>
                <a:gd name="T4" fmla="*/ 0 w 16909"/>
                <a:gd name="T5" fmla="*/ 5393 h 6305"/>
                <a:gd name="T6" fmla="*/ 26 w 16909"/>
                <a:gd name="T7" fmla="*/ 5428 h 6305"/>
                <a:gd name="T8" fmla="*/ 2625 w 16909"/>
                <a:gd name="T9" fmla="*/ 6305 h 6305"/>
                <a:gd name="T10" fmla="*/ 16909 w 16909"/>
                <a:gd name="T11" fmla="*/ 1750 h 6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909" h="6305">
                  <a:moveTo>
                    <a:pt x="16909" y="1750"/>
                  </a:moveTo>
                  <a:lnTo>
                    <a:pt x="16909" y="0"/>
                  </a:lnTo>
                  <a:lnTo>
                    <a:pt x="0" y="5393"/>
                  </a:lnTo>
                  <a:lnTo>
                    <a:pt x="26" y="5428"/>
                  </a:lnTo>
                  <a:lnTo>
                    <a:pt x="2625" y="6305"/>
                  </a:lnTo>
                  <a:lnTo>
                    <a:pt x="16909" y="175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id="{D3199998-7812-EE12-33F9-D95E26083B7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590348" y="2970172"/>
              <a:ext cx="994021" cy="446643"/>
            </a:xfrm>
            <a:custGeom>
              <a:avLst/>
              <a:gdLst>
                <a:gd name="T0" fmla="*/ 7241 w 9758"/>
                <a:gd name="T1" fmla="*/ 3921 h 3921"/>
                <a:gd name="T2" fmla="*/ 9758 w 9758"/>
                <a:gd name="T3" fmla="*/ 3071 h 3921"/>
                <a:gd name="T4" fmla="*/ 0 w 9758"/>
                <a:gd name="T5" fmla="*/ 0 h 3921"/>
                <a:gd name="T6" fmla="*/ 0 w 9758"/>
                <a:gd name="T7" fmla="*/ 1642 h 3921"/>
                <a:gd name="T8" fmla="*/ 7241 w 9758"/>
                <a:gd name="T9" fmla="*/ 3921 h 3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58" h="3921">
                  <a:moveTo>
                    <a:pt x="7241" y="3921"/>
                  </a:moveTo>
                  <a:lnTo>
                    <a:pt x="9758" y="3071"/>
                  </a:lnTo>
                  <a:lnTo>
                    <a:pt x="0" y="0"/>
                  </a:lnTo>
                  <a:lnTo>
                    <a:pt x="0" y="1642"/>
                  </a:lnTo>
                  <a:lnTo>
                    <a:pt x="7241" y="3921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2E7B1BD3-F017-DECC-C51B-B8A4EAD0CC9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584369" y="1526332"/>
              <a:ext cx="900488" cy="1704534"/>
            </a:xfrm>
            <a:custGeom>
              <a:avLst/>
              <a:gdLst>
                <a:gd name="T0" fmla="*/ 8836 w 8836"/>
                <a:gd name="T1" fmla="*/ 14957 h 14957"/>
                <a:gd name="T2" fmla="*/ 8836 w 8836"/>
                <a:gd name="T3" fmla="*/ 6 h 14957"/>
                <a:gd name="T4" fmla="*/ 8818 w 8836"/>
                <a:gd name="T5" fmla="*/ 0 h 14957"/>
                <a:gd name="T6" fmla="*/ 1497 w 8836"/>
                <a:gd name="T7" fmla="*/ 2336 h 14957"/>
                <a:gd name="T8" fmla="*/ 0 w 8836"/>
                <a:gd name="T9" fmla="*/ 2812 h 14957"/>
                <a:gd name="T10" fmla="*/ 8836 w 8836"/>
                <a:gd name="T11" fmla="*/ 14957 h 149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36" h="14957">
                  <a:moveTo>
                    <a:pt x="8836" y="14957"/>
                  </a:moveTo>
                  <a:lnTo>
                    <a:pt x="8836" y="6"/>
                  </a:lnTo>
                  <a:lnTo>
                    <a:pt x="8818" y="0"/>
                  </a:lnTo>
                  <a:lnTo>
                    <a:pt x="1497" y="2336"/>
                  </a:lnTo>
                  <a:lnTo>
                    <a:pt x="0" y="2812"/>
                  </a:lnTo>
                  <a:lnTo>
                    <a:pt x="8836" y="1495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8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3" name="Freeform 10">
              <a:extLst>
                <a:ext uri="{FF2B5EF4-FFF2-40B4-BE49-F238E27FC236}">
                  <a16:creationId xmlns:a16="http://schemas.microsoft.com/office/drawing/2014/main" id="{AFED802A-E438-6473-5809-AC9A5B1CD86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963124" y="3066793"/>
              <a:ext cx="1621245" cy="1523143"/>
            </a:xfrm>
            <a:custGeom>
              <a:avLst/>
              <a:gdLst>
                <a:gd name="T0" fmla="*/ 9758 w 15915"/>
                <a:gd name="T1" fmla="*/ 13363 h 13363"/>
                <a:gd name="T2" fmla="*/ 9863 w 15915"/>
                <a:gd name="T3" fmla="*/ 13328 h 13363"/>
                <a:gd name="T4" fmla="*/ 15915 w 15915"/>
                <a:gd name="T5" fmla="*/ 5008 h 13363"/>
                <a:gd name="T6" fmla="*/ 14281 w 15915"/>
                <a:gd name="T7" fmla="*/ 4494 h 13363"/>
                <a:gd name="T8" fmla="*/ 0 w 15915"/>
                <a:gd name="T9" fmla="*/ 0 h 13363"/>
                <a:gd name="T10" fmla="*/ 0 w 15915"/>
                <a:gd name="T11" fmla="*/ 10292 h 13363"/>
                <a:gd name="T12" fmla="*/ 9758 w 15915"/>
                <a:gd name="T13" fmla="*/ 13363 h 13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915" h="13363">
                  <a:moveTo>
                    <a:pt x="9758" y="13363"/>
                  </a:moveTo>
                  <a:lnTo>
                    <a:pt x="9863" y="13328"/>
                  </a:lnTo>
                  <a:lnTo>
                    <a:pt x="15915" y="5008"/>
                  </a:lnTo>
                  <a:lnTo>
                    <a:pt x="14281" y="4494"/>
                  </a:lnTo>
                  <a:lnTo>
                    <a:pt x="0" y="0"/>
                  </a:lnTo>
                  <a:lnTo>
                    <a:pt x="0" y="10292"/>
                  </a:lnTo>
                  <a:lnTo>
                    <a:pt x="9758" y="1336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8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4" name="Freeform 11">
              <a:extLst>
                <a:ext uri="{FF2B5EF4-FFF2-40B4-BE49-F238E27FC236}">
                  <a16:creationId xmlns:a16="http://schemas.microsoft.com/office/drawing/2014/main" id="{5A29599D-08F6-A47D-7F05-DA23FC24CFB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857364" y="4077664"/>
              <a:ext cx="1727005" cy="710982"/>
            </a:xfrm>
            <a:custGeom>
              <a:avLst/>
              <a:gdLst>
                <a:gd name="T0" fmla="*/ 0 w 16950"/>
                <a:gd name="T1" fmla="*/ 1750 h 6244"/>
                <a:gd name="T2" fmla="*/ 14281 w 16950"/>
                <a:gd name="T3" fmla="*/ 6244 h 6244"/>
                <a:gd name="T4" fmla="*/ 16942 w 16950"/>
                <a:gd name="T5" fmla="*/ 5346 h 6244"/>
                <a:gd name="T6" fmla="*/ 16950 w 16950"/>
                <a:gd name="T7" fmla="*/ 5335 h 6244"/>
                <a:gd name="T8" fmla="*/ 0 w 16950"/>
                <a:gd name="T9" fmla="*/ 0 h 6244"/>
                <a:gd name="T10" fmla="*/ 0 w 16950"/>
                <a:gd name="T11" fmla="*/ 1750 h 6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950" h="6244">
                  <a:moveTo>
                    <a:pt x="0" y="1750"/>
                  </a:moveTo>
                  <a:lnTo>
                    <a:pt x="14281" y="6244"/>
                  </a:lnTo>
                  <a:lnTo>
                    <a:pt x="16942" y="5346"/>
                  </a:lnTo>
                  <a:lnTo>
                    <a:pt x="16950" y="5335"/>
                  </a:lnTo>
                  <a:lnTo>
                    <a:pt x="0" y="0"/>
                  </a:lnTo>
                  <a:lnTo>
                    <a:pt x="0" y="175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447AE46D-A5F9-2269-FC42-1B99AAADAE4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581412" y="4170833"/>
              <a:ext cx="2263140" cy="1686303"/>
            </a:xfrm>
            <a:custGeom>
              <a:avLst/>
              <a:gdLst>
                <a:gd name="T0" fmla="*/ 5304 w 22213"/>
                <a:gd name="T1" fmla="*/ 14794 h 14794"/>
                <a:gd name="T2" fmla="*/ 22213 w 22213"/>
                <a:gd name="T3" fmla="*/ 9401 h 14794"/>
                <a:gd name="T4" fmla="*/ 22213 w 22213"/>
                <a:gd name="T5" fmla="*/ 0 h 14794"/>
                <a:gd name="T6" fmla="*/ 0 w 22213"/>
                <a:gd name="T7" fmla="*/ 7501 h 14794"/>
                <a:gd name="T8" fmla="*/ 5304 w 22213"/>
                <a:gd name="T9" fmla="*/ 14794 h 14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13" h="14794">
                  <a:moveTo>
                    <a:pt x="5304" y="14794"/>
                  </a:moveTo>
                  <a:lnTo>
                    <a:pt x="22213" y="9401"/>
                  </a:lnTo>
                  <a:lnTo>
                    <a:pt x="22213" y="0"/>
                  </a:lnTo>
                  <a:lnTo>
                    <a:pt x="0" y="7501"/>
                  </a:lnTo>
                  <a:lnTo>
                    <a:pt x="5304" y="1479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8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6" name="Freeform 13">
              <a:extLst>
                <a:ext uri="{FF2B5EF4-FFF2-40B4-BE49-F238E27FC236}">
                  <a16:creationId xmlns:a16="http://schemas.microsoft.com/office/drawing/2014/main" id="{764BE3A0-0D67-830B-CB17-4F124A56F42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321229" y="4180665"/>
              <a:ext cx="2263140" cy="1679923"/>
            </a:xfrm>
            <a:custGeom>
              <a:avLst/>
              <a:gdLst>
                <a:gd name="T0" fmla="*/ 16950 w 22213"/>
                <a:gd name="T1" fmla="*/ 14736 h 14736"/>
                <a:gd name="T2" fmla="*/ 22213 w 22213"/>
                <a:gd name="T3" fmla="*/ 7501 h 14736"/>
                <a:gd name="T4" fmla="*/ 0 w 22213"/>
                <a:gd name="T5" fmla="*/ 0 h 14736"/>
                <a:gd name="T6" fmla="*/ 0 w 22213"/>
                <a:gd name="T7" fmla="*/ 9401 h 14736"/>
                <a:gd name="T8" fmla="*/ 16950 w 22213"/>
                <a:gd name="T9" fmla="*/ 14736 h 147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13" h="14736">
                  <a:moveTo>
                    <a:pt x="16950" y="14736"/>
                  </a:moveTo>
                  <a:lnTo>
                    <a:pt x="22213" y="7501"/>
                  </a:lnTo>
                  <a:lnTo>
                    <a:pt x="0" y="0"/>
                  </a:lnTo>
                  <a:lnTo>
                    <a:pt x="0" y="9401"/>
                  </a:lnTo>
                  <a:lnTo>
                    <a:pt x="16950" y="1473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76200" dist="12700" dir="8100000" sy="-23000" kx="800400" algn="br" rotWithShape="0">
                <a:prstClr val="black">
                  <a:alpha val="20000"/>
                </a:prstClr>
              </a:outerShdw>
            </a:effectLst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8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27" name="Freeform 14">
              <a:extLst>
                <a:ext uri="{FF2B5EF4-FFF2-40B4-BE49-F238E27FC236}">
                  <a16:creationId xmlns:a16="http://schemas.microsoft.com/office/drawing/2014/main" id="{6A9F6C06-326F-57A8-6A6A-15D559E9845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682659" y="1526332"/>
              <a:ext cx="901710" cy="1703623"/>
            </a:xfrm>
            <a:custGeom>
              <a:avLst/>
              <a:gdLst>
                <a:gd name="T0" fmla="*/ 8850 w 8850"/>
                <a:gd name="T1" fmla="*/ 2785 h 14951"/>
                <a:gd name="T2" fmla="*/ 7241 w 8850"/>
                <a:gd name="T3" fmla="*/ 2279 h 14951"/>
                <a:gd name="T4" fmla="*/ 0 w 8850"/>
                <a:gd name="T5" fmla="*/ 0 h 14951"/>
                <a:gd name="T6" fmla="*/ 0 w 8850"/>
                <a:gd name="T7" fmla="*/ 14951 h 14951"/>
                <a:gd name="T8" fmla="*/ 8850 w 8850"/>
                <a:gd name="T9" fmla="*/ 2785 h 14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50" h="14951">
                  <a:moveTo>
                    <a:pt x="8850" y="2785"/>
                  </a:moveTo>
                  <a:lnTo>
                    <a:pt x="7241" y="2279"/>
                  </a:lnTo>
                  <a:lnTo>
                    <a:pt x="0" y="0"/>
                  </a:lnTo>
                  <a:lnTo>
                    <a:pt x="0" y="14951"/>
                  </a:lnTo>
                  <a:lnTo>
                    <a:pt x="8850" y="2785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8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highlight>
                  <a:srgbClr val="FFFF00"/>
                </a:highlight>
                <a:cs typeface="Arial" pitchFamily="34" charset="0"/>
              </a:endParaRP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1787FECE-C06A-A20E-1931-7F92CDB6B3F4}"/>
              </a:ext>
            </a:extLst>
          </p:cNvPr>
          <p:cNvSpPr txBox="1"/>
          <p:nvPr/>
        </p:nvSpPr>
        <p:spPr>
          <a:xfrm rot="1135462">
            <a:off x="3374909" y="3621422"/>
            <a:ext cx="13128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8728A92-1259-ADCC-2CF8-D3D251B023ED}"/>
              </a:ext>
            </a:extLst>
          </p:cNvPr>
          <p:cNvSpPr txBox="1"/>
          <p:nvPr/>
        </p:nvSpPr>
        <p:spPr>
          <a:xfrm rot="1106512">
            <a:off x="3642122" y="2712405"/>
            <a:ext cx="13128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AB9029E-9BEC-5AF1-31EB-869AF127D6F0}"/>
              </a:ext>
            </a:extLst>
          </p:cNvPr>
          <p:cNvSpPr txBox="1"/>
          <p:nvPr/>
        </p:nvSpPr>
        <p:spPr>
          <a:xfrm rot="1143358">
            <a:off x="3866550" y="1872470"/>
            <a:ext cx="117391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7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R4</a:t>
            </a:r>
          </a:p>
        </p:txBody>
      </p:sp>
      <p:sp>
        <p:nvSpPr>
          <p:cNvPr id="31" name="Freeform 13">
            <a:extLst>
              <a:ext uri="{FF2B5EF4-FFF2-40B4-BE49-F238E27FC236}">
                <a16:creationId xmlns:a16="http://schemas.microsoft.com/office/drawing/2014/main" id="{AFDB3B84-04F4-D0A3-77E0-E4166D75DE77}"/>
              </a:ext>
            </a:extLst>
          </p:cNvPr>
          <p:cNvSpPr>
            <a:spLocks/>
          </p:cNvSpPr>
          <p:nvPr/>
        </p:nvSpPr>
        <p:spPr bwMode="auto">
          <a:xfrm rot="10800000">
            <a:off x="2361547" y="4110810"/>
            <a:ext cx="2314190" cy="1851734"/>
          </a:xfrm>
          <a:custGeom>
            <a:avLst/>
            <a:gdLst>
              <a:gd name="T0" fmla="*/ 16950 w 22213"/>
              <a:gd name="T1" fmla="*/ 14736 h 14736"/>
              <a:gd name="T2" fmla="*/ 22213 w 22213"/>
              <a:gd name="T3" fmla="*/ 7501 h 14736"/>
              <a:gd name="T4" fmla="*/ 0 w 22213"/>
              <a:gd name="T5" fmla="*/ 0 h 14736"/>
              <a:gd name="T6" fmla="*/ 0 w 22213"/>
              <a:gd name="T7" fmla="*/ 9401 h 14736"/>
              <a:gd name="T8" fmla="*/ 16950 w 22213"/>
              <a:gd name="T9" fmla="*/ 14736 h 147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213" h="14736">
                <a:moveTo>
                  <a:pt x="16950" y="14736"/>
                </a:moveTo>
                <a:lnTo>
                  <a:pt x="22213" y="7501"/>
                </a:lnTo>
                <a:lnTo>
                  <a:pt x="0" y="0"/>
                </a:lnTo>
                <a:lnTo>
                  <a:pt x="0" y="9401"/>
                </a:lnTo>
                <a:lnTo>
                  <a:pt x="16950" y="14736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800" b="1" cap="small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2" name="Freeform 12">
            <a:extLst>
              <a:ext uri="{FF2B5EF4-FFF2-40B4-BE49-F238E27FC236}">
                <a16:creationId xmlns:a16="http://schemas.microsoft.com/office/drawing/2014/main" id="{5FF9164A-D035-D3C6-6B06-85361DE0615E}"/>
              </a:ext>
            </a:extLst>
          </p:cNvPr>
          <p:cNvSpPr>
            <a:spLocks/>
          </p:cNvSpPr>
          <p:nvPr/>
        </p:nvSpPr>
        <p:spPr bwMode="auto">
          <a:xfrm rot="10800000">
            <a:off x="4672477" y="4115628"/>
            <a:ext cx="2358515" cy="1855424"/>
          </a:xfrm>
          <a:custGeom>
            <a:avLst/>
            <a:gdLst>
              <a:gd name="T0" fmla="*/ 5304 w 22213"/>
              <a:gd name="T1" fmla="*/ 14794 h 14794"/>
              <a:gd name="T2" fmla="*/ 22213 w 22213"/>
              <a:gd name="T3" fmla="*/ 9401 h 14794"/>
              <a:gd name="T4" fmla="*/ 22213 w 22213"/>
              <a:gd name="T5" fmla="*/ 0 h 14794"/>
              <a:gd name="T6" fmla="*/ 0 w 22213"/>
              <a:gd name="T7" fmla="*/ 7501 h 14794"/>
              <a:gd name="T8" fmla="*/ 5304 w 22213"/>
              <a:gd name="T9" fmla="*/ 14794 h 14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213" h="14794">
                <a:moveTo>
                  <a:pt x="5304" y="14794"/>
                </a:moveTo>
                <a:lnTo>
                  <a:pt x="22213" y="9401"/>
                </a:lnTo>
                <a:lnTo>
                  <a:pt x="22213" y="0"/>
                </a:lnTo>
                <a:lnTo>
                  <a:pt x="0" y="7501"/>
                </a:lnTo>
                <a:lnTo>
                  <a:pt x="5304" y="14794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800" b="1" cap="small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F6DDF91-8049-C105-55D9-2A2ED11920FF}"/>
              </a:ext>
            </a:extLst>
          </p:cNvPr>
          <p:cNvSpPr txBox="1"/>
          <p:nvPr/>
        </p:nvSpPr>
        <p:spPr>
          <a:xfrm rot="20366307">
            <a:off x="4706507" y="4586731"/>
            <a:ext cx="1890049" cy="542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 Achievement points </a:t>
            </a:r>
          </a:p>
          <a:p>
            <a:pPr algn="ctr"/>
            <a:r>
              <a:rPr lang="en-GB" sz="9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 card home/ fast track lunch pass for one day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5F77DE5-E425-B67B-4457-57239FD7E50F}"/>
              </a:ext>
            </a:extLst>
          </p:cNvPr>
          <p:cNvSpPr txBox="1"/>
          <p:nvPr/>
        </p:nvSpPr>
        <p:spPr>
          <a:xfrm rot="1135462">
            <a:off x="3021915" y="4587206"/>
            <a:ext cx="13128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0D08A6A-F0A8-05FF-9ABD-BC294158BC5F}"/>
              </a:ext>
            </a:extLst>
          </p:cNvPr>
          <p:cNvSpPr txBox="1"/>
          <p:nvPr/>
        </p:nvSpPr>
        <p:spPr>
          <a:xfrm rot="20456465">
            <a:off x="4740567" y="3623052"/>
            <a:ext cx="1345541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825" b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60 </a:t>
            </a:r>
            <a:r>
              <a:rPr lang="en-GB" sz="825" b="1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Achievement Points </a:t>
            </a:r>
          </a:p>
          <a:p>
            <a:pPr algn="ctr"/>
            <a:r>
              <a:rPr lang="en-GB" sz="825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Post card home/fast track lunch pass for two days</a:t>
            </a:r>
            <a:endParaRPr lang="en-GB" sz="825">
              <a:solidFill>
                <a:schemeClr val="bg1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7489E60-BF08-7C3D-FEBA-7E237986D69C}"/>
              </a:ext>
            </a:extLst>
          </p:cNvPr>
          <p:cNvSpPr txBox="1"/>
          <p:nvPr/>
        </p:nvSpPr>
        <p:spPr>
          <a:xfrm rot="20499783">
            <a:off x="4698016" y="2703816"/>
            <a:ext cx="916161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67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 Achievement Points </a:t>
            </a:r>
          </a:p>
          <a:p>
            <a:pPr algn="ctr"/>
            <a:r>
              <a:rPr lang="en-GB" sz="67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 card home/fast track lunch pass for three days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8B0A80F-F386-5D2C-CF88-C41A98FCC3C3}"/>
              </a:ext>
            </a:extLst>
          </p:cNvPr>
          <p:cNvSpPr txBox="1"/>
          <p:nvPr/>
        </p:nvSpPr>
        <p:spPr>
          <a:xfrm>
            <a:off x="5092868" y="1470383"/>
            <a:ext cx="2848754" cy="473206"/>
          </a:xfrm>
          <a:prstGeom prst="rect">
            <a:avLst/>
          </a:prstGeom>
          <a:solidFill>
            <a:srgbClr val="203864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GB" sz="8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100+ Achievement Points </a:t>
            </a:r>
          </a:p>
          <a:p>
            <a:pPr algn="just"/>
            <a:r>
              <a:rPr lang="en-GB" sz="8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Certificate of achievement and invitation to afternoon tea (Half termly)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4BBA61F8-D14A-9BC3-C475-B88CDD3AE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1158489" flipV="1">
            <a:off x="2859023" y="4160286"/>
            <a:ext cx="1841960" cy="542423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9FE10FC9-B9B9-947B-8011-244CFEB1172A}"/>
              </a:ext>
            </a:extLst>
          </p:cNvPr>
          <p:cNvSpPr txBox="1"/>
          <p:nvPr/>
        </p:nvSpPr>
        <p:spPr>
          <a:xfrm>
            <a:off x="6063024" y="2023276"/>
            <a:ext cx="4202429" cy="7271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825" b="1">
                <a:latin typeface="Arial" panose="020B0604020202020204" pitchFamily="34" charset="0"/>
                <a:cs typeface="Arial" panose="020B0604020202020204" pitchFamily="34" charset="0"/>
              </a:rPr>
              <a:t>Subject post cards, HTCs, Awards Evening and Amazon Vouchers</a:t>
            </a:r>
          </a:p>
          <a:p>
            <a:pPr algn="just"/>
            <a:r>
              <a:rPr lang="en-GB" sz="825">
                <a:latin typeface="Arial" panose="020B0604020202020204" pitchFamily="34" charset="0"/>
                <a:cs typeface="Arial" panose="020B0604020202020204" pitchFamily="34" charset="0"/>
              </a:rPr>
              <a:t>In addition to the achievement point system, we also  have </a:t>
            </a:r>
            <a:r>
              <a:rPr lang="en-GB" sz="825" b="1">
                <a:latin typeface="Arial" panose="020B0604020202020204" pitchFamily="34" charset="0"/>
                <a:cs typeface="Arial" panose="020B0604020202020204" pitchFamily="34" charset="0"/>
              </a:rPr>
              <a:t>Subject specific postcards </a:t>
            </a:r>
            <a:r>
              <a:rPr lang="en-GB" sz="825">
                <a:latin typeface="Arial" panose="020B0604020202020204" pitchFamily="34" charset="0"/>
                <a:cs typeface="Arial" panose="020B0604020202020204" pitchFamily="34" charset="0"/>
              </a:rPr>
              <a:t>issued throughout the academic year. </a:t>
            </a:r>
            <a:r>
              <a:rPr lang="en-GB" sz="825" b="1">
                <a:latin typeface="Arial" panose="020B0604020202020204" pitchFamily="34" charset="0"/>
                <a:cs typeface="Arial" panose="020B0604020202020204" pitchFamily="34" charset="0"/>
              </a:rPr>
              <a:t>Termly Headteacher’s Commendations</a:t>
            </a:r>
            <a:r>
              <a:rPr lang="en-GB" sz="825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825" b="1">
                <a:latin typeface="Arial" panose="020B0604020202020204" pitchFamily="34" charset="0"/>
                <a:cs typeface="Arial" panose="020B0604020202020204" pitchFamily="34" charset="0"/>
              </a:rPr>
              <a:t>Annual Awards Evening </a:t>
            </a:r>
            <a:r>
              <a:rPr lang="en-GB" sz="825">
                <a:latin typeface="Arial" panose="020B0604020202020204" pitchFamily="34" charset="0"/>
                <a:cs typeface="Arial" panose="020B0604020202020204" pitchFamily="34" charset="0"/>
              </a:rPr>
              <a:t>in the summer term and our </a:t>
            </a:r>
            <a:r>
              <a:rPr lang="en-GB" sz="825" b="1">
                <a:latin typeface="Arial" panose="020B0604020202020204" pitchFamily="34" charset="0"/>
                <a:cs typeface="Arial" panose="020B0604020202020204" pitchFamily="34" charset="0"/>
              </a:rPr>
              <a:t>Termly Amazon Voucher Prizes </a:t>
            </a:r>
            <a:r>
              <a:rPr lang="en-GB" sz="825">
                <a:latin typeface="Arial" panose="020B0604020202020204" pitchFamily="34" charset="0"/>
                <a:cs typeface="Arial" panose="020B0604020202020204" pitchFamily="34" charset="0"/>
              </a:rPr>
              <a:t>for blank Responsibility Cards.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879D3FB-4F57-CD0B-7ECD-21573AEDC699}"/>
              </a:ext>
            </a:extLst>
          </p:cNvPr>
          <p:cNvSpPr txBox="1"/>
          <p:nvPr/>
        </p:nvSpPr>
        <p:spPr>
          <a:xfrm>
            <a:off x="7398616" y="2848316"/>
            <a:ext cx="2651760" cy="22852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en-GB" sz="900" b="1">
                <a:latin typeface="Arial" panose="020B0604020202020204" pitchFamily="34" charset="0"/>
                <a:cs typeface="Arial" panose="020B0604020202020204" pitchFamily="34" charset="0"/>
              </a:rPr>
              <a:t>Rewards</a:t>
            </a:r>
          </a:p>
          <a:p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>
                <a:latin typeface="Arial" panose="020B0604020202020204" pitchFamily="34" charset="0"/>
                <a:cs typeface="Arial" panose="020B0604020202020204" pitchFamily="34" charset="0"/>
              </a:rPr>
              <a:t>40 ACH points 1 day lunch pass </a:t>
            </a:r>
          </a:p>
          <a:p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>
                <a:latin typeface="Arial"/>
                <a:cs typeface="Arial"/>
              </a:rPr>
              <a:t>60 ACH points 2 day lunch pass </a:t>
            </a:r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>
                <a:latin typeface="Arial"/>
                <a:cs typeface="Arial"/>
              </a:rPr>
              <a:t>80 ACH points 3 day lunch pass </a:t>
            </a:r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>
                <a:latin typeface="Arial" panose="020B0604020202020204" pitchFamily="34" charset="0"/>
                <a:cs typeface="Arial" panose="020B0604020202020204" pitchFamily="34" charset="0"/>
              </a:rPr>
              <a:t>100+ ACH points Certificate and afternoon tea </a:t>
            </a:r>
          </a:p>
          <a:p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>
                <a:latin typeface="Arial" panose="020B0604020202020204" pitchFamily="34" charset="0"/>
                <a:cs typeface="Arial" panose="020B0604020202020204" pitchFamily="34" charset="0"/>
              </a:rPr>
              <a:t>150 ACH Postcard</a:t>
            </a:r>
          </a:p>
          <a:p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>
                <a:latin typeface="Arial" panose="020B0604020202020204" pitchFamily="34" charset="0"/>
                <a:cs typeface="Arial" panose="020B0604020202020204" pitchFamily="34" charset="0"/>
              </a:rPr>
              <a:t>200 ACH points Certificate and second afternoon tea</a:t>
            </a:r>
          </a:p>
          <a:p>
            <a:endParaRPr lang="en-GB" sz="9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>
                <a:latin typeface="Arial" panose="020B0604020202020204" pitchFamily="34" charset="0"/>
                <a:cs typeface="Arial" panose="020B0604020202020204" pitchFamily="34" charset="0"/>
              </a:rPr>
              <a:t>250 ACH Postcard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AA6E2A7-61CA-EED2-CBA9-34B049752B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2671" y="993332"/>
            <a:ext cx="894042" cy="117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537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2781299" y="1974658"/>
            <a:ext cx="6643048" cy="37156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1050" b="1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4764A6-517B-E6AC-4801-C6E48B7D58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364" y="826362"/>
            <a:ext cx="10892036" cy="5940092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2707EB14-0698-CEEF-82F2-DC1C7CA0F0B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523413" cy="727075"/>
          </a:xfrm>
        </p:spPr>
        <p:txBody>
          <a:bodyPr>
            <a:normAutofit fontScale="90000"/>
          </a:bodyPr>
          <a:lstStyle/>
          <a:p>
            <a:r>
              <a:rPr lang="en-GB" b="1">
                <a:solidFill>
                  <a:schemeClr val="tx1"/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The SWCHS Behaviour Approach</a:t>
            </a:r>
            <a:endParaRPr lang="en-GB" b="1" dirty="0">
              <a:solidFill>
                <a:schemeClr val="tx1"/>
              </a:solidFill>
              <a:latin typeface="Cooper Black" panose="0208090404030B0204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5200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FC274-5BD7-7562-342B-F91B2541B3F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412750"/>
            <a:ext cx="11517313" cy="711200"/>
          </a:xfrm>
        </p:spPr>
        <p:txBody>
          <a:bodyPr vert="horz" lIns="91440" tIns="45720" rIns="91440" bIns="45720" anchor="b" anchorCtr="0">
            <a:noAutofit/>
          </a:bodyPr>
          <a:lstStyle/>
          <a:p>
            <a:br>
              <a:rPr lang="en-US" sz="6000" b="1" dirty="0">
                <a:solidFill>
                  <a:schemeClr val="tx1"/>
                </a:solidFill>
                <a:latin typeface="Cooper Black" panose="0208090404030B020404" pitchFamily="18" charset="0"/>
                <a:cs typeface="Arial"/>
              </a:rPr>
            </a:br>
            <a:br>
              <a:rPr lang="en-US" sz="6000" b="1" dirty="0">
                <a:solidFill>
                  <a:schemeClr val="tx1"/>
                </a:solidFill>
                <a:latin typeface="Cooper Black" panose="0208090404030B020404" pitchFamily="18" charset="0"/>
                <a:cs typeface="Arial"/>
              </a:rPr>
            </a:br>
            <a:r>
              <a:rPr lang="en-US" sz="6000" b="1" dirty="0">
                <a:solidFill>
                  <a:schemeClr val="tx1"/>
                </a:solidFill>
                <a:latin typeface="Cooper Black" panose="0208090404030B020404" pitchFamily="18" charset="0"/>
                <a:cs typeface="Arial"/>
              </a:rPr>
              <a:t>Responsibility Card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7101B0-562F-9385-4D3A-EAD0462B0E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8398" y="1336118"/>
            <a:ext cx="6800515" cy="4814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789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214A97-3490-9D75-131F-8F19D50B81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E8BE9-A520-46A6-5A06-1EF21C550EB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-238125"/>
            <a:ext cx="10058400" cy="1450975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Cooper Black"/>
                <a:ea typeface="Batang"/>
                <a:cs typeface="Arial"/>
              </a:rPr>
              <a:t>Uniform</a:t>
            </a:r>
            <a:endParaRPr lang="en-GB" sz="6000" b="1" dirty="0">
              <a:latin typeface="Cooper Black"/>
              <a:ea typeface="Batang"/>
              <a:cs typeface="Arial"/>
            </a:endParaRPr>
          </a:p>
        </p:txBody>
      </p:sp>
      <p:pic>
        <p:nvPicPr>
          <p:cNvPr id="1026" name="Picture 2" descr="Nike Air Force 1 Trainers Black - Unisex Sports">
            <a:extLst>
              <a:ext uri="{FF2B5EF4-FFF2-40B4-BE49-F238E27FC236}">
                <a16:creationId xmlns:a16="http://schemas.microsoft.com/office/drawing/2014/main" id="{DC7A5FB0-22E0-CFAD-4C41-BD529EB6A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78" y="1105367"/>
            <a:ext cx="3148291" cy="275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dsqc7hkhmv09o.cloudfront.net/catalog/product/cache/9/image/9df78eab33525d08d6e5fb8d27136e95/c/0/c0p016_blk1.jpg">
            <a:hlinkClick r:id="rId4"/>
            <a:extLst>
              <a:ext uri="{FF2B5EF4-FFF2-40B4-BE49-F238E27FC236}">
                <a16:creationId xmlns:a16="http://schemas.microsoft.com/office/drawing/2014/main" id="{9CE08DA4-E260-B45A-7BA4-37949B0AB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756" y="584744"/>
            <a:ext cx="2540000" cy="3811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256506-2445-11F6-3A08-AAA0D379361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6941"/>
          <a:stretch/>
        </p:blipFill>
        <p:spPr>
          <a:xfrm>
            <a:off x="4797224" y="887816"/>
            <a:ext cx="2540000" cy="3187148"/>
          </a:xfrm>
          <a:prstGeom prst="rect">
            <a:avLst/>
          </a:prstGeom>
        </p:spPr>
      </p:pic>
      <p:pic>
        <p:nvPicPr>
          <p:cNvPr id="6" name="Picture 5" descr="Need some wardrobe... - Saffron Walden County High School ...">
            <a:extLst>
              <a:ext uri="{FF2B5EF4-FFF2-40B4-BE49-F238E27FC236}">
                <a16:creationId xmlns:a16="http://schemas.microsoft.com/office/drawing/2014/main" id="{E444BFBF-2C99-398C-B1E2-ADCA181F676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25257" r="1" b="18359"/>
          <a:stretch/>
        </p:blipFill>
        <p:spPr>
          <a:xfrm>
            <a:off x="4089026" y="4387068"/>
            <a:ext cx="4074907" cy="211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39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19EF1-34F0-AEF0-F40B-8A83D6DB56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CED65-15B8-9C47-08CC-F41724730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99" y="4550229"/>
            <a:ext cx="10909073" cy="1057655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ooper Black"/>
              </a:rPr>
              <a:t>Hair, Makeup and Jewelry</a:t>
            </a:r>
            <a:endParaRPr lang="en-US" sz="6000" b="1" dirty="0" err="1">
              <a:solidFill>
                <a:schemeClr val="tx1">
                  <a:lumMod val="85000"/>
                  <a:lumOff val="15000"/>
                </a:schemeClr>
              </a:solidFill>
              <a:ea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6BDA3A-34A1-8740-1A91-A59E181A29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458" y="1109068"/>
            <a:ext cx="2484888" cy="2664759"/>
          </a:xfrm>
          <a:prstGeom prst="rect">
            <a:avLst/>
          </a:prstGeom>
        </p:spPr>
      </p:pic>
      <p:pic>
        <p:nvPicPr>
          <p:cNvPr id="8" name="Picture 7" descr="The Ultimate Guide to Ear Lobe Piercings">
            <a:extLst>
              <a:ext uri="{FF2B5EF4-FFF2-40B4-BE49-F238E27FC236}">
                <a16:creationId xmlns:a16="http://schemas.microsoft.com/office/drawing/2014/main" id="{74FD5D4A-473A-DB2A-81DD-941D726DD4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2056" y="640080"/>
            <a:ext cx="2404826" cy="3602736"/>
          </a:xfrm>
          <a:prstGeom prst="rect">
            <a:avLst/>
          </a:prstGeom>
        </p:spPr>
      </p:pic>
      <p:pic>
        <p:nvPicPr>
          <p:cNvPr id="2050" name="Picture 2" descr="The 9 Best Natural-Looking False Eyelashes of 2023">
            <a:extLst>
              <a:ext uri="{FF2B5EF4-FFF2-40B4-BE49-F238E27FC236}">
                <a16:creationId xmlns:a16="http://schemas.microsoft.com/office/drawing/2014/main" id="{FCE368F5-B6A7-5934-3274-1CB5BD6A9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8593" y="1436041"/>
            <a:ext cx="2511016" cy="201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lmond Short Fake Nail Stylish Gradient French Press on Nails for Nail Art  24pcs">
            <a:extLst>
              <a:ext uri="{FF2B5EF4-FFF2-40B4-BE49-F238E27FC236}">
                <a16:creationId xmlns:a16="http://schemas.microsoft.com/office/drawing/2014/main" id="{6CACF2F5-1F05-3541-E9E3-EEF95197FE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55327" y="1197575"/>
            <a:ext cx="2487746" cy="2487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3501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-95250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b="1" dirty="0">
                <a:solidFill>
                  <a:schemeClr val="tx1"/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Organisation</a:t>
            </a:r>
            <a:endParaRPr lang="en-GB" sz="7200" dirty="0">
              <a:solidFill>
                <a:schemeClr val="tx1"/>
              </a:solidFill>
              <a:latin typeface="Cooper Black" panose="0208090404030B0204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6249592"/>
              </p:ext>
            </p:extLst>
          </p:nvPr>
        </p:nvGraphicFramePr>
        <p:xfrm>
          <a:off x="1487424" y="1229936"/>
          <a:ext cx="8929056" cy="48748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04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249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1484">
                <a:tc>
                  <a:txBody>
                    <a:bodyPr/>
                    <a:lstStyle/>
                    <a:p>
                      <a:pPr algn="ctr"/>
                      <a:r>
                        <a:rPr lang="en-GB" sz="2800" b="1"/>
                        <a:t>Every Day</a:t>
                      </a:r>
                      <a:endParaRPr lang="en-GB" sz="2800" b="1">
                        <a:solidFill>
                          <a:srgbClr val="FF0000"/>
                        </a:solidFill>
                        <a:latin typeface="+mn-lt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/>
                        <a:t>Set Days</a:t>
                      </a:r>
                      <a:endParaRPr lang="en-GB" sz="2800" b="1" dirty="0">
                        <a:solidFill>
                          <a:srgbClr val="FF0000"/>
                        </a:solidFill>
                        <a:latin typeface="+mn-lt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53332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/>
                        <a:t>Reading book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/>
                        <a:t>Pencil case ( including a Green pen, glue and </a:t>
                      </a:r>
                      <a:r>
                        <a:rPr lang="en-GB" sz="2400" b="1" dirty="0"/>
                        <a:t>whiteboard pen</a:t>
                      </a:r>
                      <a:r>
                        <a:rPr lang="en-GB" sz="2400" dirty="0"/>
                        <a:t>)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/>
                        <a:t>Lunch</a:t>
                      </a:r>
                      <a:r>
                        <a:rPr lang="en-GB" sz="2400" baseline="0" dirty="0"/>
                        <a:t> / snack / money on Arbor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/>
                        <a:t>Homework</a:t>
                      </a:r>
                      <a:r>
                        <a:rPr lang="en-GB" sz="2400" baseline="0" dirty="0"/>
                        <a:t> tasks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baseline="0" dirty="0"/>
                        <a:t>Correct exercise books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baseline="0" dirty="0"/>
                        <a:t>Water bottle</a:t>
                      </a: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baseline="0" dirty="0"/>
                        <a:t>Locker key </a:t>
                      </a: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u="none" strike="noStrike" baseline="0" noProof="0" dirty="0">
                          <a:solidFill>
                            <a:srgbClr val="000000"/>
                          </a:solidFill>
                        </a:rPr>
                        <a:t>Timetable </a:t>
                      </a:r>
                      <a:endParaRPr lang="en-GB" sz="2400" b="0" i="0" u="none" strike="noStrike" baseline="0" noProof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/>
                        <a:t>PE Kit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/>
                        <a:t>Musical Instrument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/>
                        <a:t>Ingredients for Food Technology</a:t>
                      </a:r>
                    </a:p>
                    <a:p>
                      <a:pPr marL="342900" lvl="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/>
                        <a:t>Calculator </a:t>
                      </a:r>
                      <a:endParaRPr lang="en-GB" sz="2400" dirty="0">
                        <a:latin typeface="+mn-lt"/>
                        <a:cs typeface="Arial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238735" y="6273225"/>
            <a:ext cx="64565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cs typeface="Arial" panose="020B0604020202020204" pitchFamily="34" charset="0"/>
              </a:rPr>
              <a:t>PLEASE LABEL EVERYTHING!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6514" y="3721353"/>
            <a:ext cx="1906711" cy="190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31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AE728E-D5E6-9121-9366-7A2224DC0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49C2F-5FDC-5FF2-53D8-CBDD66CE4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5" y="639520"/>
            <a:ext cx="6438079" cy="1719072"/>
          </a:xfrm>
        </p:spPr>
        <p:txBody>
          <a:bodyPr anchor="b">
            <a:normAutofit/>
          </a:bodyPr>
          <a:lstStyle/>
          <a:p>
            <a:r>
              <a:rPr lang="en-GB" sz="5400" b="1" dirty="0">
                <a:ea typeface="Calibri Light"/>
                <a:cs typeface="Calibri Light"/>
              </a:rPr>
              <a:t>Homework per fortnight </a:t>
            </a:r>
            <a:endParaRPr lang="en-GB" sz="5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E405D-AD6D-00B9-7C77-5D087B29F8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5" y="2807208"/>
            <a:ext cx="5218879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400" dirty="0"/>
              <a:t>Up to 90 mins for Maths 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/>
              <a:t>Up to 60 min reading for English 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/>
              <a:t>Up to 30 mins for Science 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/>
              <a:t>Up to 30 mins for French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/>
              <a:t>Up to 30 mins for Languages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/>
              <a:t>Up to 60 mins of Guided Reading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7E7AEE-01D3-C442-5409-B67055583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1834" y="3711832"/>
            <a:ext cx="3731065" cy="209872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EAA0F6-2BE3-E842-641E-7394D19E8286}"/>
              </a:ext>
            </a:extLst>
          </p:cNvPr>
          <p:cNvSpPr txBox="1"/>
          <p:nvPr/>
        </p:nvSpPr>
        <p:spPr>
          <a:xfrm>
            <a:off x="7678615" y="1008185"/>
            <a:ext cx="373106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Learning Centre is open everyday afterschool. Mon-Thurs until 4.30pm and Fri until 4pm. This is a supervised quiet space for students to complete their homework.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56930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7D75A1-CFDA-8812-71E1-C7C3C2C54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3522A-AA6A-9947-FA37-6507FE755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977" y="644182"/>
            <a:ext cx="3847896" cy="756320"/>
          </a:xfrm>
        </p:spPr>
        <p:txBody>
          <a:bodyPr vert="horz" lIns="91440" tIns="45720" rIns="91440" bIns="45720" rtlCol="0" anchor="b" anchorCtr="0">
            <a:no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oper Black"/>
                <a:ea typeface="Calibri"/>
                <a:cs typeface="Calibri"/>
              </a:rPr>
              <a:t>Attendance  </a:t>
            </a:r>
            <a:endParaRPr lang="en-US" sz="5400" b="1" dirty="0">
              <a:solidFill>
                <a:schemeClr val="tx1"/>
              </a:solidFill>
              <a:latin typeface="Cooper Black"/>
              <a:ea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B4D872-986D-206B-EFE0-95492A8E57B4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980112" y="1402080"/>
            <a:ext cx="8075240" cy="444204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/>
              <a:cs typeface="Arial"/>
            </a:endParaRP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8">
            <a:extLst>
              <a:ext uri="{FF2B5EF4-FFF2-40B4-BE49-F238E27FC236}">
                <a16:creationId xmlns:a16="http://schemas.microsoft.com/office/drawing/2014/main" id="{FA796E42-A581-6FB3-8881-7CD4E8546C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6" y="2391313"/>
            <a:ext cx="12232352" cy="36877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0D48C59-6704-8BF1-FCA1-50DDBCC87402}"/>
              </a:ext>
            </a:extLst>
          </p:cNvPr>
          <p:cNvSpPr txBox="1"/>
          <p:nvPr/>
        </p:nvSpPr>
        <p:spPr>
          <a:xfrm>
            <a:off x="132301" y="806288"/>
            <a:ext cx="11590535" cy="138499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latin typeface="Calibri"/>
                <a:ea typeface="Calibri"/>
                <a:cs typeface="Times"/>
              </a:rPr>
              <a:t>Having a high attendance will be even more vital than ever over the next year. </a:t>
            </a:r>
            <a:r>
              <a:rPr lang="en-GB" sz="2800" dirty="0">
                <a:latin typeface="Calibri"/>
                <a:ea typeface="Calibri"/>
                <a:cs typeface="Calibri"/>
              </a:rPr>
              <a:t>Your child needs to aim for </a:t>
            </a:r>
            <a:r>
              <a:rPr lang="en-GB" sz="280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at least </a:t>
            </a:r>
            <a:r>
              <a:rPr lang="en-GB" sz="2800" b="1" dirty="0"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96%</a:t>
            </a:r>
            <a:r>
              <a:rPr lang="en-GB" sz="2800" dirty="0">
                <a:solidFill>
                  <a:srgbClr val="00B05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GB" sz="2800" dirty="0">
                <a:latin typeface="Calibri"/>
                <a:ea typeface="Calibri"/>
                <a:cs typeface="Calibri"/>
              </a:rPr>
              <a:t>attendance! This will ensure that they make the progress they need! </a:t>
            </a:r>
            <a:endParaRPr lang="en-US" sz="280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35579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DC17E-644E-DDD1-CC78-6133F8630F7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0521" y="370566"/>
            <a:ext cx="8542338" cy="8366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200" b="1" dirty="0">
                <a:solidFill>
                  <a:schemeClr val="tx1"/>
                </a:solidFill>
                <a:latin typeface="Cooper Black" panose="0208090404030B020404" pitchFamily="18" charset="0"/>
              </a:rPr>
              <a:t>Attendance Matters</a:t>
            </a:r>
          </a:p>
        </p:txBody>
      </p:sp>
      <p:pic>
        <p:nvPicPr>
          <p:cNvPr id="3074" name="Picture 2" descr="Crossdale Drive School - Why is good attendance important?">
            <a:extLst>
              <a:ext uri="{FF2B5EF4-FFF2-40B4-BE49-F238E27FC236}">
                <a16:creationId xmlns:a16="http://schemas.microsoft.com/office/drawing/2014/main" id="{FD54396B-B671-5C30-FE40-894DD2A200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21" y="1637193"/>
            <a:ext cx="6633173" cy="409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8F62A5F-C013-4D26-04BC-AC944B4374DE}"/>
              </a:ext>
            </a:extLst>
          </p:cNvPr>
          <p:cNvSpPr txBox="1"/>
          <p:nvPr/>
        </p:nvSpPr>
        <p:spPr>
          <a:xfrm>
            <a:off x="7116302" y="1914144"/>
            <a:ext cx="4697746" cy="4154984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anose="020B0604020202020204" pitchFamily="34" charset="0"/>
              </a:rPr>
              <a:t>How can we work together to support attendance?</a:t>
            </a:r>
          </a:p>
          <a:p>
            <a:pPr marL="571500" indent="-571500" defTabSz="914400">
              <a:buFont typeface="Arial" panose="020B0604020202020204" pitchFamily="34" charset="0"/>
              <a:buChar char="•"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cs typeface="Arial"/>
              </a:rPr>
              <a:t>Positive</a:t>
            </a:r>
            <a:r>
              <a:rPr lang="en-GB" sz="2400" dirty="0">
                <a:cs typeface="Arial"/>
              </a:rPr>
              <a:t>, and regular, communication</a:t>
            </a:r>
            <a:endParaRPr lang="en-GB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cs typeface="Arial" panose="020B0604020202020204" pitchFamily="34" charset="0"/>
            </a:endParaRPr>
          </a:p>
          <a:p>
            <a:pPr marL="571500" indent="-571500" defTabSz="9144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cs typeface="Arial"/>
              </a:rPr>
              <a:t>Close collaboration with Year Office &amp; Jane Buckley</a:t>
            </a:r>
            <a:endParaRPr lang="en-GB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cs typeface="Arial" panose="020B0604020202020204" pitchFamily="34" charset="0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cs typeface="Arial"/>
              </a:rPr>
              <a:t>Staying home/avoidance isn’t an option</a:t>
            </a:r>
          </a:p>
          <a:p>
            <a:pPr marL="571500" indent="-571500" defTabSz="91440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cs typeface="Arial"/>
              </a:rPr>
              <a:t>A range of in-school support available</a:t>
            </a:r>
          </a:p>
          <a:p>
            <a:pPr marL="571500" indent="-571500" defTabSz="914400">
              <a:buFont typeface="Arial" panose="020B0604020202020204" pitchFamily="34" charset="0"/>
              <a:buChar char="•"/>
              <a:defRPr/>
            </a:pPr>
            <a:endParaRPr lang="en-GB" sz="24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39105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9E9BC-C31F-BC35-871B-0A5698947D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34CFC-338C-6CE9-06F7-A48BA602D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456" y="140299"/>
            <a:ext cx="11387328" cy="1450757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  <a:latin typeface="Cooper Black"/>
              </a:rPr>
              <a:t>School absence - what information do we require?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A1CFD2-75CD-8CCB-5E45-88C6CF395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9876" y="1592366"/>
            <a:ext cx="10950677" cy="4351338"/>
          </a:xfrm>
          <a:solidFill>
            <a:schemeClr val="bg1"/>
          </a:solidFill>
        </p:spPr>
        <p:txBody>
          <a:bodyPr/>
          <a:lstStyle/>
          <a:p>
            <a:r>
              <a:rPr lang="en-GB" dirty="0"/>
              <a:t>Please provide </a:t>
            </a:r>
            <a:r>
              <a:rPr lang="en-GB" b="1" dirty="0"/>
              <a:t>a reason for the absence including any symptoms</a:t>
            </a:r>
            <a:r>
              <a:rPr lang="en-GB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7417A7-EFC4-050A-B6E2-9BB67F15ED36}"/>
              </a:ext>
            </a:extLst>
          </p:cNvPr>
          <p:cNvSpPr txBox="1"/>
          <p:nvPr/>
        </p:nvSpPr>
        <p:spPr>
          <a:xfrm>
            <a:off x="838199" y="2283542"/>
            <a:ext cx="4746523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“Barry will not be attending school today as he has a virus and is showing flu-like symptoms including a high temperature”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1FE857-DFB1-1BC5-E797-6B7210394D66}"/>
              </a:ext>
            </a:extLst>
          </p:cNvPr>
          <p:cNvSpPr txBox="1"/>
          <p:nvPr/>
        </p:nvSpPr>
        <p:spPr>
          <a:xfrm>
            <a:off x="838198" y="3327963"/>
            <a:ext cx="4746523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“Vera is unwell and won’t be in today or tomorrow”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861FDC-53AF-52D3-96B7-E67DD5D079BD}"/>
              </a:ext>
            </a:extLst>
          </p:cNvPr>
          <p:cNvSpPr txBox="1"/>
          <p:nvPr/>
        </p:nvSpPr>
        <p:spPr>
          <a:xfrm>
            <a:off x="838197" y="4163103"/>
            <a:ext cx="474652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“Jeff is ill with a dodgy stomach”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1A0804-09AE-E76F-E00D-C87761812735}"/>
              </a:ext>
            </a:extLst>
          </p:cNvPr>
          <p:cNvSpPr txBox="1"/>
          <p:nvPr/>
        </p:nvSpPr>
        <p:spPr>
          <a:xfrm>
            <a:off x="838197" y="4721244"/>
            <a:ext cx="4746523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“Rita was vomiting last night so will be unable to attend school. We will keep her at home for 48 hours”</a:t>
            </a:r>
          </a:p>
        </p:txBody>
      </p:sp>
      <p:pic>
        <p:nvPicPr>
          <p:cNvPr id="9" name="Graphic 8" descr="Checkmark with solid fill">
            <a:extLst>
              <a:ext uri="{FF2B5EF4-FFF2-40B4-BE49-F238E27FC236}">
                <a16:creationId xmlns:a16="http://schemas.microsoft.com/office/drawing/2014/main" id="{8083DF90-1E91-8FAF-0E1B-CEB799D0EB2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38800" y="2211356"/>
            <a:ext cx="914400" cy="914400"/>
          </a:xfrm>
          <a:prstGeom prst="rect">
            <a:avLst/>
          </a:prstGeom>
        </p:spPr>
      </p:pic>
      <p:pic>
        <p:nvPicPr>
          <p:cNvPr id="10" name="Graphic 9" descr="Checkmark with solid fill">
            <a:extLst>
              <a:ext uri="{FF2B5EF4-FFF2-40B4-BE49-F238E27FC236}">
                <a16:creationId xmlns:a16="http://schemas.microsoft.com/office/drawing/2014/main" id="{DD9DDEC9-5B3A-972A-D306-A0266826F62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63376" y="4800468"/>
            <a:ext cx="914400" cy="914400"/>
          </a:xfrm>
          <a:prstGeom prst="rect">
            <a:avLst/>
          </a:prstGeom>
        </p:spPr>
      </p:pic>
      <p:pic>
        <p:nvPicPr>
          <p:cNvPr id="12" name="Graphic 11" descr="Close with solid fill">
            <a:extLst>
              <a:ext uri="{FF2B5EF4-FFF2-40B4-BE49-F238E27FC236}">
                <a16:creationId xmlns:a16="http://schemas.microsoft.com/office/drawing/2014/main" id="{BC5AE341-890D-8003-7D37-E349B95E4B6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79806" y="3212291"/>
            <a:ext cx="914400" cy="914400"/>
          </a:xfrm>
          <a:prstGeom prst="rect">
            <a:avLst/>
          </a:prstGeom>
        </p:spPr>
      </p:pic>
      <p:pic>
        <p:nvPicPr>
          <p:cNvPr id="13" name="Graphic 12" descr="Close with solid fill">
            <a:extLst>
              <a:ext uri="{FF2B5EF4-FFF2-40B4-BE49-F238E27FC236}">
                <a16:creationId xmlns:a16="http://schemas.microsoft.com/office/drawing/2014/main" id="{3837133E-9C03-FA33-ABCE-E96D88B5CDE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79806" y="395636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182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678C5E7-1262-E477-B2BD-BFD8BC2B3BE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84904" y="7937"/>
            <a:ext cx="10066338" cy="1298575"/>
          </a:xfrm>
        </p:spPr>
        <p:txBody>
          <a:bodyPr anchor="b">
            <a:normAutofit/>
          </a:bodyPr>
          <a:lstStyle/>
          <a:p>
            <a:r>
              <a:rPr lang="en-GB" sz="4800" dirty="0">
                <a:solidFill>
                  <a:schemeClr val="tx1"/>
                </a:solidFill>
                <a:latin typeface="Cooper Black" panose="0208090404030B020404" pitchFamily="18" charset="0"/>
              </a:rPr>
              <a:t>Year 7 PSHE overview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C5F851D-4CAA-BC84-6B6B-F7489C8362C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42452" y="1955954"/>
            <a:ext cx="3976688" cy="3640137"/>
          </a:xfrm>
        </p:spPr>
        <p:txBody>
          <a:bodyPr anchor="ctr">
            <a:normAutofit lnSpcReduction="10000"/>
          </a:bodyPr>
          <a:lstStyle/>
          <a:p>
            <a:r>
              <a:rPr lang="en-GB" sz="2800" dirty="0"/>
              <a:t>Year 7 have ONE lesson a cycle</a:t>
            </a:r>
          </a:p>
          <a:p>
            <a:r>
              <a:rPr lang="en-GB" sz="2800" dirty="0"/>
              <a:t>Lessons are on a carousel with a specialist teacher on each rotation</a:t>
            </a:r>
          </a:p>
          <a:p>
            <a:r>
              <a:rPr lang="en-GB" sz="2800" dirty="0"/>
              <a:t>Any questions you have should be emailed to Sam Lock (Head of PSHE) at </a:t>
            </a:r>
            <a:r>
              <a:rPr lang="en-GB" sz="2800" dirty="0">
                <a:hlinkClick r:id="rId2"/>
              </a:rPr>
              <a:t>slock@swchs.net</a:t>
            </a:r>
            <a:endParaRPr lang="en-GB" sz="2800" dirty="0"/>
          </a:p>
          <a:p>
            <a:endParaRPr lang="en-GB" sz="2800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BC5DD99-CE70-E0F7-4AB3-854CF70EDD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6702509"/>
              </p:ext>
            </p:extLst>
          </p:nvPr>
        </p:nvGraphicFramePr>
        <p:xfrm>
          <a:off x="4745896" y="2079523"/>
          <a:ext cx="6669356" cy="3854535"/>
        </p:xfrm>
        <a:graphic>
          <a:graphicData uri="http://schemas.openxmlformats.org/drawingml/2006/table">
            <a:tbl>
              <a:tblPr/>
              <a:tblGrid>
                <a:gridCol w="1122926">
                  <a:extLst>
                    <a:ext uri="{9D8B030D-6E8A-4147-A177-3AD203B41FA5}">
                      <a16:colId xmlns:a16="http://schemas.microsoft.com/office/drawing/2014/main" val="2091500301"/>
                    </a:ext>
                  </a:extLst>
                </a:gridCol>
                <a:gridCol w="1489061">
                  <a:extLst>
                    <a:ext uri="{9D8B030D-6E8A-4147-A177-3AD203B41FA5}">
                      <a16:colId xmlns:a16="http://schemas.microsoft.com/office/drawing/2014/main" val="3833619549"/>
                    </a:ext>
                  </a:extLst>
                </a:gridCol>
                <a:gridCol w="1181791">
                  <a:extLst>
                    <a:ext uri="{9D8B030D-6E8A-4147-A177-3AD203B41FA5}">
                      <a16:colId xmlns:a16="http://schemas.microsoft.com/office/drawing/2014/main" val="1244415817"/>
                    </a:ext>
                  </a:extLst>
                </a:gridCol>
                <a:gridCol w="1502550">
                  <a:extLst>
                    <a:ext uri="{9D8B030D-6E8A-4147-A177-3AD203B41FA5}">
                      <a16:colId xmlns:a16="http://schemas.microsoft.com/office/drawing/2014/main" val="3462585997"/>
                    </a:ext>
                  </a:extLst>
                </a:gridCol>
                <a:gridCol w="1373028">
                  <a:extLst>
                    <a:ext uri="{9D8B030D-6E8A-4147-A177-3AD203B41FA5}">
                      <a16:colId xmlns:a16="http://schemas.microsoft.com/office/drawing/2014/main" val="3221071798"/>
                    </a:ext>
                  </a:extLst>
                </a:gridCol>
              </a:tblGrid>
              <a:tr h="75180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PSHE: RSE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9E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PSHE: HEALTHY LIVING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7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PSHE: SMSC</a:t>
                      </a:r>
                      <a:endParaRPr lang="en-GB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D3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PSHE: WELLBEING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Careers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5684733"/>
                  </a:ext>
                </a:extLst>
              </a:tr>
              <a:tr h="84729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Consent</a:t>
                      </a:r>
                      <a:endParaRPr lang="en-GB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Healthy eating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British Values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What is wellbeing?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Getting Started with Unifrog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0910764"/>
                  </a:ext>
                </a:extLst>
              </a:tr>
              <a:tr h="75180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Friendship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Personal hygiene 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Equality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Understanding worry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My Dream Job</a:t>
                      </a:r>
                      <a:endParaRPr lang="en-GB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992981"/>
                  </a:ext>
                </a:extLst>
              </a:tr>
              <a:tr h="75180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Bullying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Menstruation 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Online behaviour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The worry toolkit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Salary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9764055"/>
                  </a:ext>
                </a:extLst>
              </a:tr>
              <a:tr h="75180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Staying safe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Young carers</a:t>
                      </a:r>
                      <a:endParaRPr lang="en-GB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Having a voice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Gratitude and kindness</a:t>
                      </a:r>
                      <a:endParaRPr lang="en-GB" sz="16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So Many Jobs</a:t>
                      </a:r>
                      <a:endParaRPr lang="en-GB" sz="16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860" marR="9860" marT="986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75544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42905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itle 1">
            <a:extLst>
              <a:ext uri="{FF2B5EF4-FFF2-40B4-BE49-F238E27FC236}">
                <a16:creationId xmlns:a16="http://schemas.microsoft.com/office/drawing/2014/main" id="{0C6E056D-ADE4-3D08-F85C-3E782B8BAA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2088" y="109538"/>
            <a:ext cx="8210550" cy="574675"/>
          </a:xfrm>
        </p:spPr>
        <p:txBody>
          <a:bodyPr>
            <a:normAutofit fontScale="90000"/>
          </a:bodyPr>
          <a:lstStyle/>
          <a:p>
            <a:r>
              <a:rPr lang="en-GB" altLang="en-US" dirty="0">
                <a:solidFill>
                  <a:schemeClr val="tx1"/>
                </a:solidFill>
                <a:latin typeface="Cooper Black" panose="0208090404030B020404" pitchFamily="18" charset="0"/>
              </a:rPr>
              <a:t>The Safeguarding Team</a:t>
            </a:r>
          </a:p>
        </p:txBody>
      </p:sp>
      <p:sp>
        <p:nvSpPr>
          <p:cNvPr id="107524" name="TextBox 26">
            <a:extLst>
              <a:ext uri="{FF2B5EF4-FFF2-40B4-BE49-F238E27FC236}">
                <a16:creationId xmlns:a16="http://schemas.microsoft.com/office/drawing/2014/main" id="{DAE829A4-F9A1-1137-4C81-FBF280DC0B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657" y="2529864"/>
            <a:ext cx="114375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u"/>
              <a:defRPr sz="3200">
                <a:solidFill>
                  <a:srgbClr val="00234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800">
                <a:solidFill>
                  <a:srgbClr val="00234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400">
                <a:solidFill>
                  <a:srgbClr val="00234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200" b="1"/>
              <a:t>Paul Singh, </a:t>
            </a:r>
            <a:r>
              <a:rPr lang="en-GB" altLang="en-US" sz="1200"/>
              <a:t>Designated Safeguarding Lead (DSL) and PREVENT Lead</a:t>
            </a:r>
          </a:p>
        </p:txBody>
      </p:sp>
      <p:pic>
        <p:nvPicPr>
          <p:cNvPr id="107525" name="Picture 27">
            <a:extLst>
              <a:ext uri="{FF2B5EF4-FFF2-40B4-BE49-F238E27FC236}">
                <a16:creationId xmlns:a16="http://schemas.microsoft.com/office/drawing/2014/main" id="{0932C84E-5BC4-2EF7-2055-08DCDF1B25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222" y="927421"/>
            <a:ext cx="1202908" cy="1601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6" name="Picture 29">
            <a:extLst>
              <a:ext uri="{FF2B5EF4-FFF2-40B4-BE49-F238E27FC236}">
                <a16:creationId xmlns:a16="http://schemas.microsoft.com/office/drawing/2014/main" id="{F93C01C9-1DE8-D241-B114-C98562CAF5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475" y="935906"/>
            <a:ext cx="1056491" cy="1545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7" name="Picture 30">
            <a:extLst>
              <a:ext uri="{FF2B5EF4-FFF2-40B4-BE49-F238E27FC236}">
                <a16:creationId xmlns:a16="http://schemas.microsoft.com/office/drawing/2014/main" id="{EF5265EB-0A35-F4D3-8D23-1109D4BA9D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059" y="935907"/>
            <a:ext cx="1084635" cy="1580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31">
            <a:extLst>
              <a:ext uri="{FF2B5EF4-FFF2-40B4-BE49-F238E27FC236}">
                <a16:creationId xmlns:a16="http://schemas.microsoft.com/office/drawing/2014/main" id="{EE7A8F9E-4337-3868-FCE1-98751FB173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6677" y="945879"/>
            <a:ext cx="1106749" cy="155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529" name="TextBox 32">
            <a:extLst>
              <a:ext uri="{FF2B5EF4-FFF2-40B4-BE49-F238E27FC236}">
                <a16:creationId xmlns:a16="http://schemas.microsoft.com/office/drawing/2014/main" id="{984ED9BB-1C68-6771-161A-6EF183A3DB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1824" y="2540042"/>
            <a:ext cx="166382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u"/>
              <a:defRPr sz="3200">
                <a:solidFill>
                  <a:srgbClr val="00234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800">
                <a:solidFill>
                  <a:srgbClr val="00234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400">
                <a:solidFill>
                  <a:srgbClr val="00234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200" b="1">
                <a:solidFill>
                  <a:schemeClr val="tx1"/>
                </a:solidFill>
                <a:cs typeface="Arial" panose="020B0604020202020204" pitchFamily="34" charset="0"/>
              </a:rPr>
              <a:t>Sharon McCormick</a:t>
            </a:r>
            <a:r>
              <a:rPr lang="en-GB" altLang="en-US" sz="1200">
                <a:solidFill>
                  <a:schemeClr val="tx1"/>
                </a:solidFill>
                <a:cs typeface="Arial" panose="020B0604020202020204" pitchFamily="34" charset="0"/>
              </a:rPr>
              <a:t>, Deputy Designated Safeguarding Lead (DDSL), Domestic Abuse lead, and CE Lead</a:t>
            </a:r>
          </a:p>
        </p:txBody>
      </p:sp>
      <p:sp>
        <p:nvSpPr>
          <p:cNvPr id="107530" name="TextBox 33">
            <a:extLst>
              <a:ext uri="{FF2B5EF4-FFF2-40B4-BE49-F238E27FC236}">
                <a16:creationId xmlns:a16="http://schemas.microsoft.com/office/drawing/2014/main" id="{7C10BEE6-51A3-A894-AD03-446E1011B3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50557" y="2588295"/>
            <a:ext cx="105286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u"/>
              <a:defRPr sz="3200">
                <a:solidFill>
                  <a:srgbClr val="00234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800">
                <a:solidFill>
                  <a:srgbClr val="00234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400">
                <a:solidFill>
                  <a:srgbClr val="00234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200" b="1">
                <a:solidFill>
                  <a:schemeClr val="tx1"/>
                </a:solidFill>
                <a:cs typeface="Arial" panose="020B0604020202020204" pitchFamily="34" charset="0"/>
              </a:rPr>
              <a:t>Jo Chapman</a:t>
            </a:r>
            <a:r>
              <a:rPr lang="en-GB" altLang="en-US" sz="1200">
                <a:solidFill>
                  <a:schemeClr val="tx1"/>
                </a:solidFill>
                <a:cs typeface="Arial" panose="020B0604020202020204" pitchFamily="34" charset="0"/>
              </a:rPr>
              <a:t>, Safeguarding Officer for Sixth Form</a:t>
            </a:r>
          </a:p>
        </p:txBody>
      </p:sp>
      <p:sp>
        <p:nvSpPr>
          <p:cNvPr id="107531" name="TextBox 34">
            <a:extLst>
              <a:ext uri="{FF2B5EF4-FFF2-40B4-BE49-F238E27FC236}">
                <a16:creationId xmlns:a16="http://schemas.microsoft.com/office/drawing/2014/main" id="{69279860-E697-43F2-63C4-CF40284D2D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02059" y="2617899"/>
            <a:ext cx="111689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u"/>
              <a:defRPr sz="3200">
                <a:solidFill>
                  <a:srgbClr val="00234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800">
                <a:solidFill>
                  <a:srgbClr val="00234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400">
                <a:solidFill>
                  <a:srgbClr val="00234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200" b="1">
                <a:solidFill>
                  <a:schemeClr val="tx1"/>
                </a:solidFill>
                <a:cs typeface="Arial" panose="020B0604020202020204" pitchFamily="34" charset="0"/>
              </a:rPr>
              <a:t>Katie Pieri</a:t>
            </a:r>
            <a:r>
              <a:rPr lang="en-GB" altLang="en-US" sz="1200">
                <a:solidFill>
                  <a:schemeClr val="tx1"/>
                </a:solidFill>
                <a:cs typeface="Arial" panose="020B0604020202020204" pitchFamily="34" charset="0"/>
              </a:rPr>
              <a:t>, Safeguarding Team and CIC Lead</a:t>
            </a:r>
          </a:p>
        </p:txBody>
      </p:sp>
      <p:sp>
        <p:nvSpPr>
          <p:cNvPr id="107532" name="TextBox 36">
            <a:extLst>
              <a:ext uri="{FF2B5EF4-FFF2-40B4-BE49-F238E27FC236}">
                <a16:creationId xmlns:a16="http://schemas.microsoft.com/office/drawing/2014/main" id="{ECA97FD6-1E92-FDD4-4F8E-3CAB15055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55505" y="2634202"/>
            <a:ext cx="146942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u"/>
              <a:defRPr sz="3200">
                <a:solidFill>
                  <a:srgbClr val="00234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800">
                <a:solidFill>
                  <a:srgbClr val="00234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400">
                <a:solidFill>
                  <a:srgbClr val="00234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200" b="1">
                <a:solidFill>
                  <a:schemeClr val="tx1"/>
                </a:solidFill>
                <a:cs typeface="Arial" panose="020B0604020202020204" pitchFamily="34" charset="0"/>
              </a:rPr>
              <a:t>Anna Bendall, </a:t>
            </a:r>
            <a:r>
              <a:rPr lang="en-GB" altLang="en-US" sz="1200">
                <a:solidFill>
                  <a:schemeClr val="tx1"/>
                </a:solidFill>
                <a:cs typeface="Arial" panose="020B0604020202020204" pitchFamily="34" charset="0"/>
              </a:rPr>
              <a:t>Safeguarding Sixth Form</a:t>
            </a:r>
          </a:p>
        </p:txBody>
      </p:sp>
      <p:sp>
        <p:nvSpPr>
          <p:cNvPr id="107533" name="TextBox 38">
            <a:extLst>
              <a:ext uri="{FF2B5EF4-FFF2-40B4-BE49-F238E27FC236}">
                <a16:creationId xmlns:a16="http://schemas.microsoft.com/office/drawing/2014/main" id="{2D5AF8C5-4BD3-1CA0-2EAB-B39B533D90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5819" y="5443800"/>
            <a:ext cx="23288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u"/>
              <a:defRPr sz="3200">
                <a:solidFill>
                  <a:srgbClr val="00234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800">
                <a:solidFill>
                  <a:srgbClr val="00234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400">
                <a:solidFill>
                  <a:srgbClr val="00234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200" b="1">
                <a:solidFill>
                  <a:schemeClr val="tx1"/>
                </a:solidFill>
                <a:cs typeface="Arial" panose="020B0604020202020204" pitchFamily="34" charset="0"/>
              </a:rPr>
              <a:t>Lucinda Bell 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200">
                <a:solidFill>
                  <a:schemeClr val="tx1"/>
                </a:solidFill>
                <a:cs typeface="Arial" panose="020B0604020202020204" pitchFamily="34" charset="0"/>
              </a:rPr>
              <a:t>Safeguarding Governor</a:t>
            </a:r>
          </a:p>
        </p:txBody>
      </p:sp>
      <p:sp>
        <p:nvSpPr>
          <p:cNvPr id="107535" name="TextBox 40">
            <a:extLst>
              <a:ext uri="{FF2B5EF4-FFF2-40B4-BE49-F238E27FC236}">
                <a16:creationId xmlns:a16="http://schemas.microsoft.com/office/drawing/2014/main" id="{ABD0CEE3-4B50-F3DB-F411-039AF12F81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7548" y="2617899"/>
            <a:ext cx="166382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u"/>
              <a:defRPr sz="3200">
                <a:solidFill>
                  <a:srgbClr val="00234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800">
                <a:solidFill>
                  <a:srgbClr val="00234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400">
                <a:solidFill>
                  <a:srgbClr val="00234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200" b="1">
                <a:solidFill>
                  <a:schemeClr val="tx1"/>
                </a:solidFill>
                <a:cs typeface="Arial" panose="020B0604020202020204" pitchFamily="34" charset="0"/>
              </a:rPr>
              <a:t>Katie </a:t>
            </a:r>
            <a:r>
              <a:rPr lang="en-GB" altLang="en-US" sz="1200" b="1" err="1">
                <a:solidFill>
                  <a:schemeClr val="tx1"/>
                </a:solidFill>
                <a:cs typeface="Arial" panose="020B0604020202020204" pitchFamily="34" charset="0"/>
              </a:rPr>
              <a:t>Vanderepere</a:t>
            </a:r>
            <a:r>
              <a:rPr lang="en-GB" altLang="en-US" sz="1200" b="1">
                <a:solidFill>
                  <a:schemeClr val="tx1"/>
                </a:solidFill>
                <a:cs typeface="Arial" panose="020B0604020202020204" pitchFamily="34" charset="0"/>
              </a:rPr>
              <a:t>-Brown,</a:t>
            </a:r>
            <a:r>
              <a:rPr lang="en-GB" altLang="en-US" sz="1200">
                <a:solidFill>
                  <a:schemeClr val="tx1"/>
                </a:solidFill>
                <a:cs typeface="Arial" panose="020B0604020202020204" pitchFamily="34" charset="0"/>
              </a:rPr>
              <a:t> Safeguarding Team and Online Safety Lead</a:t>
            </a:r>
          </a:p>
        </p:txBody>
      </p:sp>
      <p:pic>
        <p:nvPicPr>
          <p:cNvPr id="107536" name="Picture 16">
            <a:extLst>
              <a:ext uri="{FF2B5EF4-FFF2-40B4-BE49-F238E27FC236}">
                <a16:creationId xmlns:a16="http://schemas.microsoft.com/office/drawing/2014/main" id="{340EEC01-1ED9-C5E1-9C1A-7236F69ED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758" y="945879"/>
            <a:ext cx="1024391" cy="1582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537" name="TextBox 34">
            <a:extLst>
              <a:ext uri="{FF2B5EF4-FFF2-40B4-BE49-F238E27FC236}">
                <a16:creationId xmlns:a16="http://schemas.microsoft.com/office/drawing/2014/main" id="{437DE088-D72B-744D-FF57-663E02544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4513" y="2634202"/>
            <a:ext cx="156964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u"/>
              <a:defRPr sz="3200">
                <a:solidFill>
                  <a:srgbClr val="00234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800">
                <a:solidFill>
                  <a:srgbClr val="00234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400">
                <a:solidFill>
                  <a:srgbClr val="00234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200" b="1">
                <a:solidFill>
                  <a:schemeClr val="tx1"/>
                </a:solidFill>
                <a:cs typeface="Arial" panose="020B0604020202020204" pitchFamily="34" charset="0"/>
              </a:rPr>
              <a:t>Beth Robertson</a:t>
            </a:r>
            <a:r>
              <a:rPr lang="en-GB" altLang="en-US" sz="1200">
                <a:solidFill>
                  <a:schemeClr val="tx1"/>
                </a:solidFill>
                <a:cs typeface="Arial" panose="020B0604020202020204" pitchFamily="34" charset="0"/>
              </a:rPr>
              <a:t>, Safeguarding Team and Lead Counsellor</a:t>
            </a:r>
          </a:p>
        </p:txBody>
      </p:sp>
      <p:sp>
        <p:nvSpPr>
          <p:cNvPr id="107540" name="TextBox 6">
            <a:extLst>
              <a:ext uri="{FF2B5EF4-FFF2-40B4-BE49-F238E27FC236}">
                <a16:creationId xmlns:a16="http://schemas.microsoft.com/office/drawing/2014/main" id="{3F40886D-84C5-1DB5-A7BF-67D91099CE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931" y="3742717"/>
            <a:ext cx="4618567" cy="1815882"/>
          </a:xfrm>
          <a:prstGeom prst="rect">
            <a:avLst/>
          </a:prstGeom>
          <a:noFill/>
          <a:ln w="9525">
            <a:solidFill>
              <a:srgbClr val="002F6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u"/>
              <a:defRPr sz="3200">
                <a:solidFill>
                  <a:srgbClr val="00234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800">
                <a:solidFill>
                  <a:srgbClr val="00234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400">
                <a:solidFill>
                  <a:srgbClr val="00234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600" b="1">
                <a:solidFill>
                  <a:schemeClr val="tx1"/>
                </a:solidFill>
              </a:rPr>
              <a:t>Safeguarding Trained: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endParaRPr lang="en-GB" altLang="en-US" sz="1600">
              <a:solidFill>
                <a:schemeClr val="tx1"/>
              </a:solidFill>
            </a:endParaRP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If you cannot get hold of any of the Safeguarding Team, then Polly Lankester, Amy Kennedy and Phil Heath, are also Level 3 Safeguarding trained. Andrew Osborne will also be level three trained this academic year.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8C94908-AD48-165F-28CC-CD77E119641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9068" y="927421"/>
            <a:ext cx="996931" cy="15116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297426-F74B-F8C7-8AF8-FFA3484D29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86792" y="908720"/>
            <a:ext cx="1056491" cy="15868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38EB515-32D8-127A-DADB-13A36272FBA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12893" y="3822025"/>
            <a:ext cx="1201492" cy="15116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76D1CF-BCEE-8E60-3F38-17BCDACE9289}"/>
              </a:ext>
            </a:extLst>
          </p:cNvPr>
          <p:cNvSpPr txBox="1"/>
          <p:nvPr/>
        </p:nvSpPr>
        <p:spPr>
          <a:xfrm>
            <a:off x="9946519" y="6381328"/>
            <a:ext cx="792088" cy="338554"/>
          </a:xfrm>
          <a:prstGeom prst="rect">
            <a:avLst/>
          </a:prstGeom>
          <a:solidFill>
            <a:srgbClr val="002F63"/>
          </a:solidFill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chemeClr val="bg1"/>
                </a:solidFill>
              </a:rPr>
              <a:t>(2025)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D2A762-B383-0EC5-DFD7-13366025A7E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4854" y="4005677"/>
            <a:ext cx="961145" cy="9709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407A00-5D63-A09F-4E9D-A11DC27E0DD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22581" y="3987762"/>
            <a:ext cx="978879" cy="988868"/>
          </a:xfrm>
          <a:prstGeom prst="rect">
            <a:avLst/>
          </a:prstGeom>
        </p:spPr>
      </p:pic>
      <p:sp>
        <p:nvSpPr>
          <p:cNvPr id="13" name="TextBox 34">
            <a:extLst>
              <a:ext uri="{FF2B5EF4-FFF2-40B4-BE49-F238E27FC236}">
                <a16:creationId xmlns:a16="http://schemas.microsoft.com/office/drawing/2014/main" id="{5725F5CC-05E0-4A6A-7868-94F0B2F850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835" y="5023086"/>
            <a:ext cx="182118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u"/>
              <a:defRPr sz="3200">
                <a:solidFill>
                  <a:srgbClr val="00234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800">
                <a:solidFill>
                  <a:srgbClr val="00234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400">
                <a:solidFill>
                  <a:srgbClr val="00234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200" b="1">
                <a:solidFill>
                  <a:schemeClr val="tx1"/>
                </a:solidFill>
                <a:cs typeface="Arial" panose="020B0604020202020204" pitchFamily="34" charset="0"/>
              </a:rPr>
              <a:t>Catherine Chasey </a:t>
            </a:r>
            <a:r>
              <a:rPr lang="en-GB" altLang="en-US" sz="1200">
                <a:solidFill>
                  <a:schemeClr val="tx1"/>
                </a:solidFill>
                <a:cs typeface="Arial" panose="020B0604020202020204" pitchFamily="34" charset="0"/>
              </a:rPr>
              <a:t> Safeguarding Team and </a:t>
            </a:r>
            <a:r>
              <a:rPr lang="en-GB" sz="1200"/>
              <a:t>Student Behaviour, Reflection &amp; Reintegration Lead </a:t>
            </a:r>
            <a:endParaRPr lang="en-GB" altLang="en-US" sz="120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15" name="TextBox 34">
            <a:extLst>
              <a:ext uri="{FF2B5EF4-FFF2-40B4-BE49-F238E27FC236}">
                <a16:creationId xmlns:a16="http://schemas.microsoft.com/office/drawing/2014/main" id="{DB4D7C81-56AF-0AAB-8305-47D779D07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1430" y="5039073"/>
            <a:ext cx="18211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u"/>
              <a:defRPr sz="3200">
                <a:solidFill>
                  <a:srgbClr val="00234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800">
                <a:solidFill>
                  <a:srgbClr val="00234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400">
                <a:solidFill>
                  <a:srgbClr val="00234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en-US" sz="1200" b="1">
                <a:solidFill>
                  <a:schemeClr val="tx1"/>
                </a:solidFill>
                <a:cs typeface="Arial" panose="020B0604020202020204" pitchFamily="34" charset="0"/>
              </a:rPr>
              <a:t>Beth Wheeler  </a:t>
            </a:r>
            <a:r>
              <a:rPr lang="en-GB" altLang="en-US" sz="1200">
                <a:solidFill>
                  <a:schemeClr val="tx1"/>
                </a:solidFill>
                <a:cs typeface="Arial" panose="020B0604020202020204" pitchFamily="34" charset="0"/>
              </a:rPr>
              <a:t> Safeguarding Team and learning recovery lead </a:t>
            </a:r>
            <a:r>
              <a:rPr lang="en-GB" sz="1200"/>
              <a:t>&amp; Reintegration Lead </a:t>
            </a:r>
            <a:endParaRPr lang="en-GB" altLang="en-US" sz="120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3BA3EDF-49FA-DA19-7B73-0E11B4A41779}"/>
              </a:ext>
            </a:extLst>
          </p:cNvPr>
          <p:cNvSpPr txBox="1"/>
          <p:nvPr/>
        </p:nvSpPr>
        <p:spPr>
          <a:xfrm>
            <a:off x="15875" y="6381328"/>
            <a:ext cx="12192000" cy="33855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>
                <a:solidFill>
                  <a:schemeClr val="bg1"/>
                </a:solidFill>
              </a:rPr>
              <a:t>All staff must read part 1 and Annex A of Keeping Children Safe in Education 2026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9B22248-1B96-E668-73B0-CCAFF3B173E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69808" y="3963457"/>
            <a:ext cx="1289051" cy="1289051"/>
          </a:xfrm>
          <a:prstGeom prst="rect">
            <a:avLst/>
          </a:prstGeom>
        </p:spPr>
      </p:pic>
      <p:sp>
        <p:nvSpPr>
          <p:cNvPr id="11" name="TextBox 34">
            <a:extLst>
              <a:ext uri="{FF2B5EF4-FFF2-40B4-BE49-F238E27FC236}">
                <a16:creationId xmlns:a16="http://schemas.microsoft.com/office/drawing/2014/main" id="{B25E1F63-1E67-6A7F-5BD3-5AFB801B9C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5886" y="5151322"/>
            <a:ext cx="193938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u"/>
              <a:defRPr sz="3200">
                <a:solidFill>
                  <a:srgbClr val="00234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800">
                <a:solidFill>
                  <a:srgbClr val="00234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A0E2"/>
              </a:buClr>
              <a:buFont typeface="Wingdings" panose="05000000000000000000" pitchFamily="2" charset="2"/>
              <a:buChar char="w"/>
              <a:defRPr sz="2400">
                <a:solidFill>
                  <a:srgbClr val="00234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99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None/>
            </a:pPr>
            <a:r>
              <a:rPr lang="en-GB" altLang="en-US" sz="1200" b="1">
                <a:solidFill>
                  <a:schemeClr val="tx1"/>
                </a:solidFill>
                <a:latin typeface="Arial"/>
                <a:cs typeface="Arial"/>
              </a:rPr>
              <a:t>Miss Esther Blakey, </a:t>
            </a:r>
            <a:r>
              <a:rPr lang="en-GB" altLang="en-US" sz="1200">
                <a:solidFill>
                  <a:schemeClr val="tx1"/>
                </a:solidFill>
                <a:latin typeface="Arial"/>
                <a:cs typeface="Arial"/>
              </a:rPr>
              <a:t>Safeguarding Lead</a:t>
            </a:r>
            <a:r>
              <a:rPr lang="en-GB" altLang="en-US" sz="1200" b="1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GB" sz="1200">
                <a:solidFill>
                  <a:srgbClr val="002F63"/>
                </a:solidFill>
                <a:latin typeface="Arial"/>
                <a:cs typeface="Arial"/>
              </a:rPr>
              <a:t>for The Agricultural Science Unit and Unit Manager</a:t>
            </a:r>
            <a:endParaRPr lang="en-GB" altLang="en-US" sz="1200">
              <a:solidFill>
                <a:srgbClr val="002F63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658605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70D10-234F-5214-ADD1-33EBF3733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401" y="-360254"/>
            <a:ext cx="10058400" cy="1450757"/>
          </a:xfrm>
        </p:spPr>
        <p:txBody>
          <a:bodyPr>
            <a:normAutofit/>
          </a:bodyPr>
          <a:lstStyle/>
          <a:p>
            <a:r>
              <a:rPr lang="en-US" sz="6000" dirty="0">
                <a:solidFill>
                  <a:schemeClr val="tx1"/>
                </a:solidFill>
                <a:latin typeface="Cooper Black" panose="0208090404030B020404" pitchFamily="18" charset="0"/>
                <a:ea typeface="Calibri Light"/>
                <a:cs typeface="Arial" panose="020B0604020202020204" pitchFamily="34" charset="0"/>
              </a:rPr>
              <a:t>Social Media</a:t>
            </a:r>
            <a:endParaRPr lang="en-US" sz="6000" dirty="0">
              <a:solidFill>
                <a:schemeClr val="tx1"/>
              </a:solidFill>
              <a:latin typeface="Cooper Black" panose="0208090404030B020404" pitchFamily="18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Image result for whats app">
            <a:extLst>
              <a:ext uri="{FF2B5EF4-FFF2-40B4-BE49-F238E27FC236}">
                <a16:creationId xmlns:a16="http://schemas.microsoft.com/office/drawing/2014/main" id="{F24AA691-C311-3D20-3916-27A5745830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90688"/>
            <a:ext cx="3257550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nap">
            <a:extLst>
              <a:ext uri="{FF2B5EF4-FFF2-40B4-BE49-F238E27FC236}">
                <a16:creationId xmlns:a16="http://schemas.microsoft.com/office/drawing/2014/main" id="{279E62A7-5BAD-A075-C2FC-60621C3321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3161290"/>
            <a:ext cx="3257550" cy="3331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cône instagram logo png 17743717 PNG">
            <a:extLst>
              <a:ext uri="{FF2B5EF4-FFF2-40B4-BE49-F238E27FC236}">
                <a16:creationId xmlns:a16="http://schemas.microsoft.com/office/drawing/2014/main" id="{5CE05232-5EF7-AEB9-C715-0B0BFA5B6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856" y="140153"/>
            <a:ext cx="4310743" cy="4310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Tic Tok">
            <a:extLst>
              <a:ext uri="{FF2B5EF4-FFF2-40B4-BE49-F238E27FC236}">
                <a16:creationId xmlns:a16="http://schemas.microsoft.com/office/drawing/2014/main" id="{2049CB66-3BE0-CB5E-026E-6F1D0209E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656" y="2900363"/>
            <a:ext cx="3027200" cy="3205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40732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AFE5E-FAEF-2AB7-9173-A97C6057A78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85725"/>
            <a:ext cx="10953750" cy="1122363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chemeClr val="tx1"/>
                </a:solidFill>
                <a:latin typeface="Cooper Black" panose="0208090404030B020404" pitchFamily="18" charset="0"/>
              </a:rPr>
              <a:t>Phone pouches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25B89-ED2C-6405-87DB-B37A0FC1FDA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66916" y="1613634"/>
            <a:ext cx="8135938" cy="4421188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Thank you to everyone who has either brought a pouch or filled out the exemption form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The deadline to do this is tomorrow!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Pouches will be given out to students in Monday’s registration time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They will need to use them from Tuesday morning onwards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If you have not purchased your child a pouch or filled out the exemption form, your child will need to hand their phone into the Hush desk every morning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C84F4A-BFC3-774D-2116-28F3500526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1550" y="1304866"/>
            <a:ext cx="3600450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480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63BCA0-D232-9E6C-0E96-C67D80EB5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58956"/>
            <a:ext cx="4888992" cy="1450757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oper Black" panose="0208090404030B020404" pitchFamily="18" charset="0"/>
              </a:rPr>
              <a:t>Drop off and collection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32DF64-BF4B-E17B-11A3-49FE8BD141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825624"/>
            <a:ext cx="5791200" cy="438010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Parents are not permitted onto school site for pick up or drop off at the normal start and end of the day (unless they have been issued with a permit by the SEND department)</a:t>
            </a:r>
          </a:p>
          <a:p>
            <a:r>
              <a:rPr lang="en-GB" dirty="0"/>
              <a:t>Please also do not drop off just outside the school site</a:t>
            </a:r>
          </a:p>
          <a:p>
            <a:r>
              <a:rPr lang="en-GB" dirty="0"/>
              <a:t>This is a health and safety measure designed to </a:t>
            </a:r>
            <a:r>
              <a:rPr lang="en-GB" b="1" u="sng" dirty="0"/>
              <a:t>keep our children safe</a:t>
            </a:r>
            <a:r>
              <a:rPr lang="en-GB" u="sng" dirty="0"/>
              <a:t> </a:t>
            </a:r>
          </a:p>
          <a:p>
            <a:r>
              <a:rPr lang="en-GB" dirty="0"/>
              <a:t>The carpark is very busy with buses and children walking across the road </a:t>
            </a:r>
          </a:p>
          <a:p>
            <a:r>
              <a:rPr lang="en-GB" dirty="0"/>
              <a:t>It is essential that there are no additional parental cars here at these points </a:t>
            </a:r>
          </a:p>
          <a:p>
            <a:r>
              <a:rPr lang="en-GB" dirty="0"/>
              <a:t>You are encouraged to park in Swan Medow and have your children walk there to be collected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47F3E1-ADC0-B55B-9303-591961E745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3781" y="243603"/>
            <a:ext cx="5277587" cy="624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5320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FC93BAAB-4C53-194A-BC01-0F38BD0FFD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2341"/>
          <a:stretch>
            <a:fillRect/>
          </a:stretch>
        </p:blipFill>
        <p:spPr>
          <a:xfrm>
            <a:off x="2194144" y="1342103"/>
            <a:ext cx="7508744" cy="462176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98F2533-A870-3171-29AB-0DE2A8EC6630}"/>
              </a:ext>
            </a:extLst>
          </p:cNvPr>
          <p:cNvSpPr txBox="1">
            <a:spLocks/>
          </p:cNvSpPr>
          <p:nvPr/>
        </p:nvSpPr>
        <p:spPr>
          <a:xfrm>
            <a:off x="1097280" y="97536"/>
            <a:ext cx="9142422" cy="11101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Cooper Black" panose="0208090404030B020404" pitchFamily="18" charset="0"/>
                <a:cs typeface="Arial" panose="020B0604020202020204" pitchFamily="34" charset="0"/>
              </a:rPr>
              <a:t>FRANCE 2027 </a:t>
            </a:r>
          </a:p>
        </p:txBody>
      </p:sp>
    </p:spTree>
    <p:extLst>
      <p:ext uri="{BB962C8B-B14F-4D97-AF65-F5344CB8AC3E}">
        <p14:creationId xmlns:p14="http://schemas.microsoft.com/office/powerpoint/2010/main" val="10704641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3E3A1-F3D1-6B6F-AF66-18BC06A8CC2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3840" y="-266192"/>
            <a:ext cx="5852160" cy="1387856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z="6000" b="1" dirty="0">
                <a:solidFill>
                  <a:schemeClr val="tx1"/>
                </a:solidFill>
                <a:latin typeface="Cooper Black" panose="0208090404030B020404" pitchFamily="18" charset="0"/>
                <a:cs typeface="Arial"/>
              </a:rPr>
              <a:t>France 2027</a:t>
            </a:r>
            <a:endParaRPr lang="en-US" sz="6000" b="1" dirty="0">
              <a:solidFill>
                <a:schemeClr val="tx1"/>
              </a:solidFill>
              <a:latin typeface="Cooper Black" panose="0208090404030B020404" pitchFamily="18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9C5B2-2833-6B16-CF9E-7854FD21BBF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30794" y="1661350"/>
            <a:ext cx="5636324" cy="3535299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just"/>
            <a:r>
              <a:rPr lang="en-US" sz="2400" dirty="0">
                <a:cs typeface="Arial"/>
              </a:rPr>
              <a:t>In June 2027 all students will have the opportunity to travel to France for a day</a:t>
            </a:r>
          </a:p>
          <a:p>
            <a:pPr algn="just"/>
            <a:r>
              <a:rPr lang="en-US" sz="2400" dirty="0">
                <a:cs typeface="Arial"/>
              </a:rPr>
              <a:t>The trip is part of our commitment to ensuring that our students </a:t>
            </a:r>
            <a:r>
              <a:rPr lang="en-GB" sz="2400" dirty="0">
                <a:cs typeface="Arial"/>
              </a:rPr>
              <a:t>are offered opportunities and gain </a:t>
            </a:r>
            <a:r>
              <a:rPr lang="en-US" sz="2400" dirty="0">
                <a:cs typeface="Arial"/>
              </a:rPr>
              <a:t>a rich cultural capital during their time at secondary school</a:t>
            </a:r>
          </a:p>
          <a:p>
            <a:pPr algn="just"/>
            <a:r>
              <a:rPr lang="en-US" sz="2400" dirty="0">
                <a:cs typeface="Arial"/>
              </a:rPr>
              <a:t>The trip is designed to give students the opportunity to travel with their peers and teachers to experience visiting a foreign country</a:t>
            </a:r>
          </a:p>
          <a:p>
            <a:pPr algn="just"/>
            <a:r>
              <a:rPr lang="en-US" sz="2400" dirty="0">
                <a:cs typeface="Arial"/>
              </a:rPr>
              <a:t>The cost is £160, payable in installments</a:t>
            </a:r>
          </a:p>
          <a:p>
            <a:endParaRPr lang="en-US" sz="3600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 descr="A group of people walking down a street with a dome in the background&#10;&#10;Description automatically generated">
            <a:extLst>
              <a:ext uri="{FF2B5EF4-FFF2-40B4-BE49-F238E27FC236}">
                <a16:creationId xmlns:a16="http://schemas.microsoft.com/office/drawing/2014/main" id="{EAF61D03-084A-2497-B25F-D916516CFC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9040" y="104451"/>
            <a:ext cx="4822166" cy="646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2055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4E84B-50DD-C4F3-92A7-9EC0B366A85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21920" y="0"/>
            <a:ext cx="6178550" cy="84931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Proposed Itinerary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C899C2-9F72-2FCA-92F2-16B469F8641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49946" y="1018921"/>
            <a:ext cx="5511611" cy="4156075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just"/>
            <a:r>
              <a:rPr lang="en-GB" sz="1800" dirty="0">
                <a:ea typeface="Calibri"/>
                <a:cs typeface="Arial"/>
              </a:rPr>
              <a:t>Depart school in the early morning and board the coach.</a:t>
            </a:r>
          </a:p>
          <a:p>
            <a:pPr algn="just"/>
            <a:r>
              <a:rPr lang="en-GB" sz="1800" dirty="0">
                <a:ea typeface="Calibri"/>
                <a:cs typeface="Arial"/>
              </a:rPr>
              <a:t>Arrive at Dover and board a ferry crossing to Calais – students have time to explore the boat and get some breakfast.</a:t>
            </a:r>
          </a:p>
          <a:p>
            <a:pPr algn="just"/>
            <a:r>
              <a:rPr lang="en-GB" sz="1800" dirty="0">
                <a:ea typeface="Calibri"/>
                <a:cs typeface="Arial"/>
              </a:rPr>
              <a:t>Travel by coach from Calais to a local bakery. At the bakery they will learn how to make croissants or baguettes in an immersive French experience. Students are also provided with a lunch.</a:t>
            </a:r>
          </a:p>
          <a:p>
            <a:pPr algn="just"/>
            <a:r>
              <a:rPr lang="en-GB" sz="1800" dirty="0">
                <a:ea typeface="Calibri"/>
                <a:cs typeface="Arial"/>
              </a:rPr>
              <a:t>Students then travel to the nearby Boulogne Sur Mer, where they explore the old, fortified city and have a chance to grab a treat and practice their French in shops.</a:t>
            </a:r>
          </a:p>
          <a:p>
            <a:pPr algn="just"/>
            <a:r>
              <a:rPr lang="en-GB" sz="1800" dirty="0">
                <a:ea typeface="Calibri"/>
                <a:cs typeface="Arial"/>
              </a:rPr>
              <a:t>A stop in a local supermarket and a chance to have some dinner</a:t>
            </a:r>
          </a:p>
          <a:p>
            <a:pPr algn="just"/>
            <a:r>
              <a:rPr lang="en-GB" sz="1800" dirty="0">
                <a:ea typeface="Calibri"/>
                <a:cs typeface="Arial"/>
              </a:rPr>
              <a:t>Students return home on the Euro Tunnel and arrive back at school in the evening. </a:t>
            </a:r>
          </a:p>
        </p:txBody>
      </p:sp>
      <p:pic>
        <p:nvPicPr>
          <p:cNvPr id="4" name="Picture 3" descr="A group of girls posing for a picture&#10;&#10;Description automatically generated">
            <a:extLst>
              <a:ext uri="{FF2B5EF4-FFF2-40B4-BE49-F238E27FC236}">
                <a16:creationId xmlns:a16="http://schemas.microsoft.com/office/drawing/2014/main" id="{2213735D-9C18-86EA-1A78-42F5894D3D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8112" y="305422"/>
            <a:ext cx="4756949" cy="6392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4788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DFFB6E2-5BB2-A811-8071-E93327331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281" y="128127"/>
            <a:ext cx="11917438" cy="6601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8782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59181-4A4C-9A16-F755-E43DB0EDABB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94968" y="-316578"/>
            <a:ext cx="10515600" cy="1325563"/>
          </a:xfrm>
        </p:spPr>
        <p:txBody>
          <a:bodyPr/>
          <a:lstStyle/>
          <a:p>
            <a:r>
              <a:rPr lang="en-GB" dirty="0">
                <a:latin typeface="Cooper Black" panose="0208090404030B020404" pitchFamily="18" charset="0"/>
              </a:rPr>
              <a:t>Tutor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0C096A-EA58-3DED-D547-F67667D127D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0602" y="1164818"/>
            <a:ext cx="10515600" cy="510698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 dirty="0">
                <a:effectLst/>
                <a:ea typeface="Calibri"/>
                <a:cs typeface="Arial"/>
              </a:rPr>
              <a:t>B1 – </a:t>
            </a:r>
            <a:r>
              <a:rPr lang="en-GB" sz="2400" dirty="0">
                <a:ea typeface="Calibri"/>
                <a:cs typeface="Arial"/>
              </a:rPr>
              <a:t>GG</a:t>
            </a:r>
            <a:r>
              <a:rPr lang="en-GB" sz="2400" dirty="0">
                <a:effectLst/>
                <a:ea typeface="Calibri"/>
                <a:cs typeface="Arial"/>
              </a:rPr>
              <a:t> - </a:t>
            </a:r>
            <a:r>
              <a:rPr lang="en-GB" sz="2400" dirty="0">
                <a:ea typeface="Calibri"/>
                <a:cs typeface="Arial"/>
              </a:rPr>
              <a:t>Mrs Gemma Greenbaum &amp; Ms Faye Kaufhold</a:t>
            </a:r>
            <a:endParaRPr lang="en-GB" sz="2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effectLst/>
                <a:ea typeface="Calibri"/>
                <a:cs typeface="Arial"/>
              </a:rPr>
              <a:t>B2 – </a:t>
            </a:r>
            <a:r>
              <a:rPr lang="en-GB" sz="2400" dirty="0">
                <a:ea typeface="Calibri"/>
                <a:cs typeface="Arial"/>
              </a:rPr>
              <a:t>MEX – Miss Maddie Combes </a:t>
            </a:r>
            <a:endParaRPr lang="en-GB" sz="2400" dirty="0">
              <a:effectLst/>
              <a:ea typeface="Calibri"/>
              <a:cs typeface="Arial"/>
            </a:endParaRPr>
          </a:p>
          <a:p>
            <a:r>
              <a:rPr lang="en-GB" sz="2400" dirty="0">
                <a:ea typeface="Calibri"/>
                <a:cs typeface="Arial"/>
              </a:rPr>
              <a:t>B3- RMH – Mr Robert Hancock </a:t>
            </a:r>
          </a:p>
          <a:p>
            <a:r>
              <a:rPr lang="en-GB" sz="2400" dirty="0">
                <a:effectLst/>
                <a:ea typeface="Calibri"/>
                <a:cs typeface="Arial"/>
              </a:rPr>
              <a:t>D3 – </a:t>
            </a:r>
            <a:r>
              <a:rPr lang="en-GB" sz="2400" dirty="0">
                <a:ea typeface="Calibri"/>
                <a:cs typeface="Arial"/>
              </a:rPr>
              <a:t>LXH – Mrs Lesley Hayes </a:t>
            </a:r>
            <a:endParaRPr lang="en-GB" sz="2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effectLst/>
                <a:ea typeface="Calibri"/>
                <a:cs typeface="Arial"/>
              </a:rPr>
              <a:t>D4 –</a:t>
            </a:r>
            <a:r>
              <a:rPr lang="en-GB" sz="2400" dirty="0">
                <a:ea typeface="Calibri"/>
                <a:cs typeface="Arial"/>
              </a:rPr>
              <a:t>BXS – Mrs Belinda </a:t>
            </a:r>
            <a:r>
              <a:rPr lang="en-GB" sz="2400" dirty="0" err="1">
                <a:ea typeface="Calibri"/>
                <a:cs typeface="Arial"/>
              </a:rPr>
              <a:t>Shoard</a:t>
            </a:r>
            <a:r>
              <a:rPr lang="en-GB" sz="2400" dirty="0">
                <a:ea typeface="Calibri"/>
                <a:cs typeface="Arial"/>
              </a:rPr>
              <a:t> </a:t>
            </a:r>
            <a:endParaRPr lang="en-GB" sz="2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effectLst/>
                <a:ea typeface="Calibri"/>
                <a:cs typeface="Arial"/>
              </a:rPr>
              <a:t>D5 – KJB – Miss Katie Bates</a:t>
            </a:r>
            <a:endParaRPr lang="en-GB" sz="2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effectLst/>
                <a:ea typeface="Calibri"/>
                <a:cs typeface="Arial"/>
              </a:rPr>
              <a:t>D6 – NAC – Mrs Neil Chamberlain</a:t>
            </a:r>
            <a:endParaRPr lang="en-GB" sz="2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effectLst/>
                <a:ea typeface="Calibri"/>
                <a:cs typeface="Arial"/>
              </a:rPr>
              <a:t>D7 – PSF – Mr Paul Facer</a:t>
            </a:r>
            <a:endParaRPr lang="en-GB" sz="2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effectLst/>
                <a:ea typeface="Calibri"/>
                <a:cs typeface="Arial"/>
              </a:rPr>
              <a:t>D9 – </a:t>
            </a:r>
            <a:r>
              <a:rPr lang="en-GB" sz="2400" dirty="0">
                <a:ea typeface="Calibri"/>
                <a:cs typeface="Arial"/>
              </a:rPr>
              <a:t>JRS</a:t>
            </a:r>
            <a:r>
              <a:rPr lang="en-GB" sz="2400" dirty="0">
                <a:effectLst/>
                <a:ea typeface="Calibri"/>
                <a:cs typeface="Arial"/>
              </a:rPr>
              <a:t> – </a:t>
            </a:r>
            <a:r>
              <a:rPr lang="en-GB" sz="2400" dirty="0">
                <a:ea typeface="Calibri"/>
                <a:cs typeface="Arial"/>
              </a:rPr>
              <a:t>Mr Josh Simmons </a:t>
            </a:r>
            <a:endParaRPr lang="en-GB" sz="2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effectLst/>
                <a:ea typeface="Calibri"/>
                <a:cs typeface="Arial"/>
              </a:rPr>
              <a:t>D10 – JXD – Mr Johnny Duddy</a:t>
            </a:r>
            <a:endParaRPr lang="en-GB" sz="2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Saffron Walden County High School Trust - JustGiving">
            <a:extLst>
              <a:ext uri="{FF2B5EF4-FFF2-40B4-BE49-F238E27FC236}">
                <a16:creationId xmlns:a16="http://schemas.microsoft.com/office/drawing/2014/main" id="{DC23CA70-6947-AA6E-9337-42437C62D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00" b="97000" l="2632" r="97368">
                        <a14:foregroundMark x1="3289" y1="3000" x2="3289" y2="3000"/>
                        <a14:foregroundMark x1="50000" y1="97000" x2="50000" y2="97000"/>
                        <a14:foregroundMark x1="97368" y1="2500" x2="97368" y2="2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556" y="49265"/>
            <a:ext cx="1796751" cy="2364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33142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1171</TotalTime>
  <Words>2091</Words>
  <Application>Microsoft Office PowerPoint</Application>
  <PresentationFormat>Widescreen</PresentationFormat>
  <Paragraphs>277</Paragraphs>
  <Slides>26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Aptos</vt:lpstr>
      <vt:lpstr>Arial</vt:lpstr>
      <vt:lpstr>Arial,Sans-Serif</vt:lpstr>
      <vt:lpstr>Calibri</vt:lpstr>
      <vt:lpstr>Calibri Light</vt:lpstr>
      <vt:lpstr>Cooper Black</vt:lpstr>
      <vt:lpstr>Retrospect</vt:lpstr>
      <vt:lpstr>PowerPoint Presentation</vt:lpstr>
      <vt:lpstr>Welcome to the Year 7 Ahead Evening </vt:lpstr>
      <vt:lpstr>Home-school partnership </vt:lpstr>
      <vt:lpstr>   S W C H S   V A L U E S</vt:lpstr>
      <vt:lpstr>Key Dates </vt:lpstr>
      <vt:lpstr>Recognising achievements</vt:lpstr>
      <vt:lpstr>PowerPoint Presentation</vt:lpstr>
      <vt:lpstr>The SWCHS Behaviour Approach</vt:lpstr>
      <vt:lpstr>  Responsibility Card </vt:lpstr>
      <vt:lpstr>Uniform</vt:lpstr>
      <vt:lpstr>Hair, Makeup and Jewelry</vt:lpstr>
      <vt:lpstr>Organisation</vt:lpstr>
      <vt:lpstr>Homework per fortnight </vt:lpstr>
      <vt:lpstr>Attendance  </vt:lpstr>
      <vt:lpstr>Attendance Matters</vt:lpstr>
      <vt:lpstr>School absence - what information do we require?</vt:lpstr>
      <vt:lpstr>Year 7 PSHE overview</vt:lpstr>
      <vt:lpstr>The Safeguarding Team</vt:lpstr>
      <vt:lpstr>Social Media</vt:lpstr>
      <vt:lpstr>Phone pouches </vt:lpstr>
      <vt:lpstr>Drop off and collection </vt:lpstr>
      <vt:lpstr>PowerPoint Presentation</vt:lpstr>
      <vt:lpstr>France 2027</vt:lpstr>
      <vt:lpstr>Proposed Itinerary</vt:lpstr>
      <vt:lpstr>PowerPoint Presentation</vt:lpstr>
      <vt:lpstr>Tutor time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L Coates</dc:creator>
  <cp:lastModifiedBy>Miss L Coates</cp:lastModifiedBy>
  <cp:revision>627</cp:revision>
  <cp:lastPrinted>2026-09-09T15:53:49Z</cp:lastPrinted>
  <dcterms:created xsi:type="dcterms:W3CDTF">2013-07-15T20:26:40Z</dcterms:created>
  <dcterms:modified xsi:type="dcterms:W3CDTF">2026-09-16T11:03:14Z</dcterms:modified>
</cp:coreProperties>
</file>