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3"/>
  </p:notesMasterIdLst>
  <p:sldIdLst>
    <p:sldId id="256" r:id="rId5"/>
    <p:sldId id="273" r:id="rId6"/>
    <p:sldId id="297" r:id="rId7"/>
    <p:sldId id="274" r:id="rId8"/>
    <p:sldId id="279" r:id="rId9"/>
    <p:sldId id="270" r:id="rId10"/>
    <p:sldId id="271" r:id="rId11"/>
    <p:sldId id="258" r:id="rId12"/>
    <p:sldId id="278" r:id="rId13"/>
    <p:sldId id="266" r:id="rId14"/>
    <p:sldId id="275" r:id="rId15"/>
    <p:sldId id="282" r:id="rId16"/>
    <p:sldId id="281" r:id="rId17"/>
    <p:sldId id="291" r:id="rId18"/>
    <p:sldId id="292" r:id="rId19"/>
    <p:sldId id="293" r:id="rId20"/>
    <p:sldId id="294" r:id="rId21"/>
    <p:sldId id="295" r:id="rId22"/>
    <p:sldId id="296" r:id="rId23"/>
    <p:sldId id="257" r:id="rId24"/>
    <p:sldId id="283" r:id="rId25"/>
    <p:sldId id="284" r:id="rId26"/>
    <p:sldId id="285" r:id="rId27"/>
    <p:sldId id="288" r:id="rId28"/>
    <p:sldId id="289" r:id="rId29"/>
    <p:sldId id="290" r:id="rId30"/>
    <p:sldId id="287" r:id="rId31"/>
    <p:sldId id="28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A8CB96-EF9A-4E61-83A4-294E5D1AC14E}" v="795" dt="2025-12-15T09:27:53.181"/>
    <p1510:client id="{A565D75A-C1B0-EC65-AE42-879B2282A80A}" v="81" dt="2025-12-15T13:55:30.171"/>
    <p1510:client id="{C4393F7B-EFA6-474F-F93A-D69715278C1A}" v="19" dt="2025-12-15T21:01:09.56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986" autoAdjust="0"/>
  </p:normalViewPr>
  <p:slideViewPr>
    <p:cSldViewPr snapToGrid="0">
      <p:cViewPr varScale="1">
        <p:scale>
          <a:sx n="80" d="100"/>
          <a:sy n="80" d="100"/>
        </p:scale>
        <p:origin x="528" y="5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206A01-CE2B-4EA9-81BC-A35AC71DBC28}" type="datetimeFigureOut">
              <a:rPr lang="en-GB" smtClean="0"/>
              <a:t>15/12/2025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8917A2-5881-4EC2-AEC8-AEA229A49F8E}" type="slidenum">
              <a:rPr lang="en-GB" smtClean="0"/>
              <a:t>‹#›</a:t>
            </a:fld>
            <a:endParaRPr lang="en-GB"/>
          </a:p>
        </p:txBody>
      </p:sp>
    </p:spTree>
    <p:extLst>
      <p:ext uri="{BB962C8B-B14F-4D97-AF65-F5344CB8AC3E}">
        <p14:creationId xmlns:p14="http://schemas.microsoft.com/office/powerpoint/2010/main" val="787845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18917A2-5881-4EC2-AEC8-AEA229A49F8E}" type="slidenum">
              <a:rPr lang="en-GB" smtClean="0"/>
              <a:t>5</a:t>
            </a:fld>
            <a:endParaRPr lang="en-GB"/>
          </a:p>
        </p:txBody>
      </p:sp>
    </p:spTree>
    <p:extLst>
      <p:ext uri="{BB962C8B-B14F-4D97-AF65-F5344CB8AC3E}">
        <p14:creationId xmlns:p14="http://schemas.microsoft.com/office/powerpoint/2010/main" val="3913434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Eg.</a:t>
            </a:r>
            <a:r>
              <a:rPr lang="en-GB" dirty="0"/>
              <a:t> PE lessons cannot count as a physical activity</a:t>
            </a:r>
          </a:p>
          <a:p>
            <a:r>
              <a:rPr lang="en-GB" dirty="0"/>
              <a:t>Stress the hour a week. Music lessons can only count if you include a record of practice. </a:t>
            </a:r>
          </a:p>
        </p:txBody>
      </p:sp>
      <p:sp>
        <p:nvSpPr>
          <p:cNvPr id="4" name="Slide Number Placeholder 3"/>
          <p:cNvSpPr>
            <a:spLocks noGrp="1"/>
          </p:cNvSpPr>
          <p:nvPr>
            <p:ph type="sldNum" sz="quarter" idx="5"/>
          </p:nvPr>
        </p:nvSpPr>
        <p:spPr/>
        <p:txBody>
          <a:bodyPr/>
          <a:lstStyle/>
          <a:p>
            <a:fld id="{718917A2-5881-4EC2-AEC8-AEA229A49F8E}" type="slidenum">
              <a:rPr lang="en-GB" smtClean="0"/>
              <a:t>22</a:t>
            </a:fld>
            <a:endParaRPr lang="en-GB"/>
          </a:p>
        </p:txBody>
      </p:sp>
    </p:spTree>
    <p:extLst>
      <p:ext uri="{BB962C8B-B14F-4D97-AF65-F5344CB8AC3E}">
        <p14:creationId xmlns:p14="http://schemas.microsoft.com/office/powerpoint/2010/main" val="13182281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the volunteering section needs to be helping and not slavery, the physical section needs to be an actual physical activity, the skills section has to be a skill. </a:t>
            </a:r>
          </a:p>
        </p:txBody>
      </p:sp>
      <p:sp>
        <p:nvSpPr>
          <p:cNvPr id="4" name="Slide Number Placeholder 3"/>
          <p:cNvSpPr>
            <a:spLocks noGrp="1"/>
          </p:cNvSpPr>
          <p:nvPr>
            <p:ph type="sldNum" sz="quarter" idx="5"/>
          </p:nvPr>
        </p:nvSpPr>
        <p:spPr/>
        <p:txBody>
          <a:bodyPr/>
          <a:lstStyle/>
          <a:p>
            <a:fld id="{718917A2-5881-4EC2-AEC8-AEA229A49F8E}" type="slidenum">
              <a:rPr lang="en-GB" smtClean="0"/>
              <a:t>27</a:t>
            </a:fld>
            <a:endParaRPr lang="en-GB"/>
          </a:p>
        </p:txBody>
      </p:sp>
    </p:spTree>
    <p:extLst>
      <p:ext uri="{BB962C8B-B14F-4D97-AF65-F5344CB8AC3E}">
        <p14:creationId xmlns:p14="http://schemas.microsoft.com/office/powerpoint/2010/main" val="1157938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CE445-C534-E88A-9E26-84DF0A0FE25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E6F1D59D-BDA5-B7A5-95C8-44E4A85054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0E52165-9769-5192-E906-4FF6E222DE0D}"/>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5" name="Footer Placeholder 4">
            <a:extLst>
              <a:ext uri="{FF2B5EF4-FFF2-40B4-BE49-F238E27FC236}">
                <a16:creationId xmlns:a16="http://schemas.microsoft.com/office/drawing/2014/main" id="{7AD88CCF-B2EA-5000-63FC-6AC0A77F81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E3EEFC-5EF9-19B2-FBBC-E3978FD25D4D}"/>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3590991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5DC7E0-8E57-37D2-DE3F-6BB644D1B28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67CC62BF-E1A3-5AA5-6903-927636BD0A2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58ECAE6-6D11-FC57-0711-205856A576C9}"/>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5" name="Footer Placeholder 4">
            <a:extLst>
              <a:ext uri="{FF2B5EF4-FFF2-40B4-BE49-F238E27FC236}">
                <a16:creationId xmlns:a16="http://schemas.microsoft.com/office/drawing/2014/main" id="{4566F661-F47E-2739-1711-942C641740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AA1F16-8102-866E-90B5-11AEE5708193}"/>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1363325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F006D-252C-FE1B-FCB5-8FE3FB36372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A10A52E2-1526-1609-3709-1557094E7B9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E838E384-45A2-F715-731D-868A62A38AC3}"/>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5" name="Footer Placeholder 4">
            <a:extLst>
              <a:ext uri="{FF2B5EF4-FFF2-40B4-BE49-F238E27FC236}">
                <a16:creationId xmlns:a16="http://schemas.microsoft.com/office/drawing/2014/main" id="{485C8F00-08E3-6011-B9A4-41419ED6B3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8C575A-2CCE-FD85-8D01-B68FEB508660}"/>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30557775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A6D06C-EC09-2D34-8193-D5241AF29C38}"/>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7F2DC37-B9F4-2173-A7F2-113CE488905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C9810225-6566-70A4-D8EB-ED95DE69DF2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912B610A-BDB0-F602-3D9E-7FDC694FB55F}"/>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6" name="Footer Placeholder 5">
            <a:extLst>
              <a:ext uri="{FF2B5EF4-FFF2-40B4-BE49-F238E27FC236}">
                <a16:creationId xmlns:a16="http://schemas.microsoft.com/office/drawing/2014/main" id="{DD90A5D6-C6CA-382E-0DDF-2952A775E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0D7E02-52B5-5A94-C1D6-2519A45A818D}"/>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12316736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0EFC0-A043-80D2-C331-708E1834312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E6D5315B-5B48-8D0B-5B3D-C7727724BBE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4564572-494E-E8F0-D6A4-3DBA59684A5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F57B1FEB-B022-80F7-6BA0-C99E6E729F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64244C8A-CA73-6F66-E940-510A7B5F355C}"/>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16C454-7E1D-4EC5-C1B4-A78858D64B3E}"/>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8" name="Footer Placeholder 7">
            <a:extLst>
              <a:ext uri="{FF2B5EF4-FFF2-40B4-BE49-F238E27FC236}">
                <a16:creationId xmlns:a16="http://schemas.microsoft.com/office/drawing/2014/main" id="{8E1EB0B5-448F-5BE0-1A4A-0EB6F5167D8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1D5D7C4-0DCA-7BDA-D905-26B054F4F02F}"/>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3277945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6ABAFE-D9CA-BD05-DF66-031467C0E91A}"/>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2E55ECF-9019-BD96-8BF8-CED6D3150F81}"/>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4" name="Footer Placeholder 3">
            <a:extLst>
              <a:ext uri="{FF2B5EF4-FFF2-40B4-BE49-F238E27FC236}">
                <a16:creationId xmlns:a16="http://schemas.microsoft.com/office/drawing/2014/main" id="{972DD48F-115F-8DB9-94BD-33802FA61FB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D87A422-E8DD-CF92-1D86-853D9512EC69}"/>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780085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A32E54-1630-B7FB-6BDC-B4E656C96E52}"/>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3" name="Footer Placeholder 2">
            <a:extLst>
              <a:ext uri="{FF2B5EF4-FFF2-40B4-BE49-F238E27FC236}">
                <a16:creationId xmlns:a16="http://schemas.microsoft.com/office/drawing/2014/main" id="{C300455B-33F1-2B9C-F8F6-C0B223D56B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F2E4B91-F422-C8EF-34BA-5BFAFEB68320}"/>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3455090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DE0F1-155A-546B-7172-DB4A097BA9A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82E713CC-F04C-9FC4-DB05-963EFE75E8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5586C05C-1175-F761-9223-0FAFB1C16E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06FCE72-04B3-05BE-4071-88E130A536B4}"/>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6" name="Footer Placeholder 5">
            <a:extLst>
              <a:ext uri="{FF2B5EF4-FFF2-40B4-BE49-F238E27FC236}">
                <a16:creationId xmlns:a16="http://schemas.microsoft.com/office/drawing/2014/main" id="{8B2DB349-18E6-1FBC-FD50-4712A8B2F5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59B148-156B-00B5-75E6-A21570A66222}"/>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6876334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52F43-3377-55CE-C30D-BF7A2FE7B81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00F27B7-7425-AD2B-FA3E-20FF660B01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86287C9-7377-B9E8-2E4A-A4F3089564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C25FB40-3B35-4742-9CEB-347D1F556BF6}"/>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6" name="Footer Placeholder 5">
            <a:extLst>
              <a:ext uri="{FF2B5EF4-FFF2-40B4-BE49-F238E27FC236}">
                <a16:creationId xmlns:a16="http://schemas.microsoft.com/office/drawing/2014/main" id="{7AF9C8B2-67EE-121D-0AB4-624DFCA164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16BC0A6-FBF4-DCAB-9ADB-27F745332AED}"/>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1243174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00195-1F60-6C9A-19AE-7FDBF33E8547}"/>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B92DE38-1A76-3F47-E021-E272B3EB03D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3C9F37D-45E9-751D-731F-66C175E0B7E0}"/>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5" name="Footer Placeholder 4">
            <a:extLst>
              <a:ext uri="{FF2B5EF4-FFF2-40B4-BE49-F238E27FC236}">
                <a16:creationId xmlns:a16="http://schemas.microsoft.com/office/drawing/2014/main" id="{47E2945F-FD8F-E4A2-DB3D-C5D332BD04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7A9A57-6E2F-F7DD-8940-65650FF88DE2}"/>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47374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389FAB6-9D69-66F1-52DB-67A153C420A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7BAB25A5-56D4-5536-6DB6-80E0C4D0D93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22B230F-5FCB-CD17-E7ED-E5630A17176E}"/>
              </a:ext>
            </a:extLst>
          </p:cNvPr>
          <p:cNvSpPr>
            <a:spLocks noGrp="1"/>
          </p:cNvSpPr>
          <p:nvPr>
            <p:ph type="dt" sz="half" idx="10"/>
          </p:nvPr>
        </p:nvSpPr>
        <p:spPr/>
        <p:txBody>
          <a:bodyPr/>
          <a:lstStyle/>
          <a:p>
            <a:fld id="{73A9DDEF-BD05-4D29-95DA-6CAA09A6DFA0}" type="datetimeFigureOut">
              <a:rPr lang="en-GB" smtClean="0"/>
              <a:t>15/12/2025</a:t>
            </a:fld>
            <a:endParaRPr lang="en-GB"/>
          </a:p>
        </p:txBody>
      </p:sp>
      <p:sp>
        <p:nvSpPr>
          <p:cNvPr id="5" name="Footer Placeholder 4">
            <a:extLst>
              <a:ext uri="{FF2B5EF4-FFF2-40B4-BE49-F238E27FC236}">
                <a16:creationId xmlns:a16="http://schemas.microsoft.com/office/drawing/2014/main" id="{9F4DDF4C-E28A-F424-A688-FA64741EDBD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D0A115-DBA8-E191-575D-ABDCE760C826}"/>
              </a:ext>
            </a:extLst>
          </p:cNvPr>
          <p:cNvSpPr>
            <a:spLocks noGrp="1"/>
          </p:cNvSpPr>
          <p:nvPr>
            <p:ph type="sldNum" sz="quarter" idx="12"/>
          </p:nvPr>
        </p:nvSpPr>
        <p:spPr/>
        <p:txBody>
          <a:bodyPr/>
          <a:lstStyle/>
          <a:p>
            <a:fld id="{8830D71D-D07B-4489-8DE6-9DD5D1AE7E1F}" type="slidenum">
              <a:rPr lang="en-GB" smtClean="0"/>
              <a:t>‹#›</a:t>
            </a:fld>
            <a:endParaRPr lang="en-GB"/>
          </a:p>
        </p:txBody>
      </p:sp>
    </p:spTree>
    <p:extLst>
      <p:ext uri="{BB962C8B-B14F-4D97-AF65-F5344CB8AC3E}">
        <p14:creationId xmlns:p14="http://schemas.microsoft.com/office/powerpoint/2010/main" val="3935801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09C50-A171-6596-D57C-7ABCF3C1792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33691F43-B5FC-07DF-0521-E9427434AD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EDC89C3-D019-CA4B-543E-4ED178268D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3A9DDEF-BD05-4D29-95DA-6CAA09A6DFA0}" type="datetimeFigureOut">
              <a:rPr lang="en-GB" smtClean="0"/>
              <a:t>15/12/2025</a:t>
            </a:fld>
            <a:endParaRPr lang="en-GB"/>
          </a:p>
        </p:txBody>
      </p:sp>
      <p:sp>
        <p:nvSpPr>
          <p:cNvPr id="5" name="Footer Placeholder 4">
            <a:extLst>
              <a:ext uri="{FF2B5EF4-FFF2-40B4-BE49-F238E27FC236}">
                <a16:creationId xmlns:a16="http://schemas.microsoft.com/office/drawing/2014/main" id="{6D1E54EA-E0E0-BA64-A383-8A6376ADA5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2BD8D6C-2355-D9CD-4102-E9FF0625CF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830D71D-D07B-4489-8DE6-9DD5D1AE7E1F}" type="slidenum">
              <a:rPr lang="en-GB" smtClean="0"/>
              <a:t>‹#›</a:t>
            </a:fld>
            <a:endParaRPr lang="en-GB"/>
          </a:p>
        </p:txBody>
      </p:sp>
    </p:spTree>
    <p:extLst>
      <p:ext uri="{BB962C8B-B14F-4D97-AF65-F5344CB8AC3E}">
        <p14:creationId xmlns:p14="http://schemas.microsoft.com/office/powerpoint/2010/main" val="285909540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dofe@swchs.ne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s://letsgetout.co.uk/swchs"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mailto:DofE@swchs.net"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ssorted items on a floor">
            <a:extLst>
              <a:ext uri="{FF2B5EF4-FFF2-40B4-BE49-F238E27FC236}">
                <a16:creationId xmlns:a16="http://schemas.microsoft.com/office/drawing/2014/main" id="{3859348A-F803-FD47-9DB2-DA4931CE681D}"/>
              </a:ext>
            </a:extLst>
          </p:cNvPr>
          <p:cNvPicPr>
            <a:picLocks noChangeAspect="1"/>
          </p:cNvPicPr>
          <p:nvPr/>
        </p:nvPicPr>
        <p:blipFill>
          <a:blip r:embed="rId2">
            <a:alphaModFix amt="40000"/>
          </a:blip>
          <a:srcRect b="15730"/>
          <a:stretch/>
        </p:blipFill>
        <p:spPr>
          <a:xfrm>
            <a:off x="20" y="10"/>
            <a:ext cx="12191980" cy="6857990"/>
          </a:xfrm>
          <a:prstGeom prst="rect">
            <a:avLst/>
          </a:prstGeom>
        </p:spPr>
      </p:pic>
      <p:sp>
        <p:nvSpPr>
          <p:cNvPr id="2" name="Title 1">
            <a:extLst>
              <a:ext uri="{FF2B5EF4-FFF2-40B4-BE49-F238E27FC236}">
                <a16:creationId xmlns:a16="http://schemas.microsoft.com/office/drawing/2014/main" id="{EB43DA22-7CF3-DDEB-0EBA-64AF652FA95B}"/>
              </a:ext>
            </a:extLst>
          </p:cNvPr>
          <p:cNvSpPr>
            <a:spLocks noGrp="1"/>
          </p:cNvSpPr>
          <p:nvPr>
            <p:ph type="ctrTitle"/>
          </p:nvPr>
        </p:nvSpPr>
        <p:spPr>
          <a:xfrm>
            <a:off x="965200" y="965200"/>
            <a:ext cx="10261600" cy="3564869"/>
          </a:xfrm>
        </p:spPr>
        <p:txBody>
          <a:bodyPr>
            <a:normAutofit/>
          </a:bodyPr>
          <a:lstStyle/>
          <a:p>
            <a:pPr algn="l"/>
            <a:r>
              <a:rPr lang="en-GB" sz="11500" dirty="0">
                <a:ln w="22225">
                  <a:solidFill>
                    <a:schemeClr val="tx1"/>
                  </a:solidFill>
                  <a:miter lim="800000"/>
                </a:ln>
                <a:noFill/>
              </a:rPr>
              <a:t>DofE Bronze Parent Briefing</a:t>
            </a:r>
          </a:p>
        </p:txBody>
      </p:sp>
      <p:sp>
        <p:nvSpPr>
          <p:cNvPr id="3" name="Subtitle 2">
            <a:extLst>
              <a:ext uri="{FF2B5EF4-FFF2-40B4-BE49-F238E27FC236}">
                <a16:creationId xmlns:a16="http://schemas.microsoft.com/office/drawing/2014/main" id="{4655D200-79A2-023B-A893-BE097822848B}"/>
              </a:ext>
            </a:extLst>
          </p:cNvPr>
          <p:cNvSpPr>
            <a:spLocks noGrp="1"/>
          </p:cNvSpPr>
          <p:nvPr>
            <p:ph type="subTitle" idx="1"/>
          </p:nvPr>
        </p:nvSpPr>
        <p:spPr>
          <a:xfrm>
            <a:off x="965200" y="4572002"/>
            <a:ext cx="10261600" cy="1202995"/>
          </a:xfrm>
        </p:spPr>
        <p:txBody>
          <a:bodyPr vert="horz" lIns="91440" tIns="45720" rIns="91440" bIns="45720" rtlCol="0" anchor="t">
            <a:normAutofit fontScale="77500" lnSpcReduction="20000"/>
          </a:bodyPr>
          <a:lstStyle/>
          <a:p>
            <a:pPr algn="l"/>
            <a:r>
              <a:rPr lang="en-GB" sz="3200"/>
              <a:t>Please note this meeting will be recorded. In the unlikely event that I’ve set this meeting up correctly, your microphones and cameras  should be automatically switched off. You should be able to ask questions on the chat. </a:t>
            </a:r>
            <a:endParaRPr lang="en-US"/>
          </a:p>
        </p:txBody>
      </p:sp>
    </p:spTree>
    <p:extLst>
      <p:ext uri="{BB962C8B-B14F-4D97-AF65-F5344CB8AC3E}">
        <p14:creationId xmlns:p14="http://schemas.microsoft.com/office/powerpoint/2010/main" val="64057507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Sticky notes on a wall">
            <a:extLst>
              <a:ext uri="{FF2B5EF4-FFF2-40B4-BE49-F238E27FC236}">
                <a16:creationId xmlns:a16="http://schemas.microsoft.com/office/drawing/2014/main" id="{190FB8C1-9B7B-E611-8B58-1FDDD550BD0D}"/>
              </a:ext>
            </a:extLst>
          </p:cNvPr>
          <p:cNvPicPr>
            <a:picLocks noChangeAspect="1"/>
          </p:cNvPicPr>
          <p:nvPr/>
        </p:nvPicPr>
        <p:blipFill>
          <a:blip r:embed="rId2"/>
          <a:srcRect t="9091" r="19852" b="1"/>
          <a:stretch/>
        </p:blipFill>
        <p:spPr>
          <a:xfrm>
            <a:off x="3523488" y="10"/>
            <a:ext cx="8668512" cy="6857990"/>
          </a:xfrm>
          <a:prstGeom prst="rect">
            <a:avLst/>
          </a:prstGeom>
        </p:spPr>
      </p:pic>
      <p:sp>
        <p:nvSpPr>
          <p:cNvPr id="20" name="Rectangle 1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908C6035-9170-3DBC-8EDF-93874C64F890}"/>
              </a:ext>
            </a:extLst>
          </p:cNvPr>
          <p:cNvSpPr>
            <a:spLocks noGrp="1"/>
          </p:cNvSpPr>
          <p:nvPr>
            <p:ph type="ctrTitle"/>
          </p:nvPr>
        </p:nvSpPr>
        <p:spPr>
          <a:xfrm>
            <a:off x="477981" y="1122363"/>
            <a:ext cx="4023360" cy="3204134"/>
          </a:xfrm>
        </p:spPr>
        <p:txBody>
          <a:bodyPr anchor="b">
            <a:normAutofit/>
          </a:bodyPr>
          <a:lstStyle/>
          <a:p>
            <a:pPr algn="l"/>
            <a:r>
              <a:rPr lang="en-GB" sz="4800"/>
              <a:t>Payment reminders</a:t>
            </a:r>
          </a:p>
        </p:txBody>
      </p:sp>
      <p:sp>
        <p:nvSpPr>
          <p:cNvPr id="22" name="Rectangle 2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4" name="Rectangle 2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32308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81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69F2C6E-579E-5CD6-76BB-5D1E08B7E366}"/>
              </a:ext>
            </a:extLst>
          </p:cNvPr>
          <p:cNvSpPr>
            <a:spLocks noGrp="1"/>
          </p:cNvSpPr>
          <p:nvPr>
            <p:ph type="title"/>
          </p:nvPr>
        </p:nvSpPr>
        <p:spPr>
          <a:xfrm>
            <a:off x="3880430" y="583345"/>
            <a:ext cx="7160357" cy="4164820"/>
          </a:xfrm>
        </p:spPr>
        <p:txBody>
          <a:bodyPr vert="horz" lIns="91440" tIns="45720" rIns="91440" bIns="45720" rtlCol="0" anchor="t">
            <a:normAutofit/>
          </a:bodyPr>
          <a:lstStyle/>
          <a:p>
            <a:pPr algn="r"/>
            <a:r>
              <a:rPr lang="en-US" kern="1200">
                <a:solidFill>
                  <a:srgbClr val="FFFFFF"/>
                </a:solidFill>
                <a:latin typeface="+mj-lt"/>
                <a:ea typeface="+mj-ea"/>
                <a:cs typeface="+mj-cs"/>
              </a:rPr>
              <a:t>If you are not a member of a Team called either ‘Bronze DofE 2026 Walden’ or ‘Bronze DofE 2026 Saffron’ please write your name in the chat now</a:t>
            </a:r>
          </a:p>
        </p:txBody>
      </p:sp>
      <p:sp>
        <p:nvSpPr>
          <p:cNvPr id="9"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sp>
        <p:nvSpPr>
          <p:cNvPr id="11"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rgbClr val="FFFFFF"/>
          </a:solidFill>
          <a:ln w="422" cap="flat">
            <a:noFill/>
            <a:prstDash val="solid"/>
            <a:miter/>
          </a:ln>
        </p:spPr>
        <p:txBody>
          <a:bodyPr rtlCol="0" anchor="ctr"/>
          <a:lstStyle/>
          <a:p>
            <a:endParaRPr lang="en-US">
              <a:solidFill>
                <a:srgbClr val="FFFFFF"/>
              </a:solidFill>
            </a:endParaRPr>
          </a:p>
        </p:txBody>
      </p:sp>
      <p:sp>
        <p:nvSpPr>
          <p:cNvPr id="13"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cxnSp>
        <p:nvCxnSpPr>
          <p:cNvPr id="15" name="Straight Connector 14">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sp>
        <p:nvSpPr>
          <p:cNvPr id="17"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rgbClr val="FFFFFF"/>
          </a:solidFill>
          <a:ln w="646" cap="flat">
            <a:noFill/>
            <a:prstDash val="solid"/>
            <a:miter/>
          </a:ln>
        </p:spPr>
        <p:txBody>
          <a:bodyPr rtlCol="0" anchor="ctr"/>
          <a:lstStyle/>
          <a:p>
            <a:endParaRPr lang="en-US">
              <a:solidFill>
                <a:srgbClr val="FFFFFF"/>
              </a:solidFill>
            </a:endParaRPr>
          </a:p>
        </p:txBody>
      </p:sp>
      <p:sp>
        <p:nvSpPr>
          <p:cNvPr id="19"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rgbClr val="FFFFFF"/>
          </a:solidFill>
          <a:ln w="516" cap="flat">
            <a:noFill/>
            <a:prstDash val="solid"/>
            <a:miter/>
          </a:ln>
        </p:spPr>
        <p:txBody>
          <a:bodyPr rtlCol="0" anchor="ctr"/>
          <a:lstStyle/>
          <a:p>
            <a:endParaRPr lang="en-US">
              <a:solidFill>
                <a:srgbClr val="FFFFFF"/>
              </a:solidFill>
            </a:endParaRPr>
          </a:p>
        </p:txBody>
      </p:sp>
      <p:sp>
        <p:nvSpPr>
          <p:cNvPr id="21"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rgbClr val="FFFFFF"/>
          </a:solidFill>
          <a:ln w="469" cap="flat">
            <a:noFill/>
            <a:prstDash val="solid"/>
            <a:miter/>
          </a:ln>
        </p:spPr>
        <p:txBody>
          <a:bodyPr rtlCol="0" anchor="ctr"/>
          <a:lstStyle/>
          <a:p>
            <a:endParaRPr lang="en-US">
              <a:solidFill>
                <a:srgbClr val="FFFFFF"/>
              </a:solidFill>
            </a:endParaRPr>
          </a:p>
        </p:txBody>
      </p:sp>
    </p:spTree>
    <p:extLst>
      <p:ext uri="{BB962C8B-B14F-4D97-AF65-F5344CB8AC3E}">
        <p14:creationId xmlns:p14="http://schemas.microsoft.com/office/powerpoint/2010/main" val="2947722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3723DE-9293-9605-A7EA-B1F5B8575059}"/>
              </a:ext>
            </a:extLst>
          </p:cNvPr>
          <p:cNvSpPr>
            <a:spLocks noGrp="1"/>
          </p:cNvSpPr>
          <p:nvPr>
            <p:ph idx="1"/>
          </p:nvPr>
        </p:nvSpPr>
        <p:spPr/>
        <p:txBody>
          <a:bodyPr/>
          <a:lstStyle/>
          <a:p>
            <a:pPr marL="0" indent="0">
              <a:buNone/>
            </a:pPr>
            <a:r>
              <a:rPr lang="en-GB" dirty="0"/>
              <a:t>If you feel able to support DofE at SWCHS more please let us know </a:t>
            </a:r>
            <a:r>
              <a:rPr lang="en-GB" dirty="0">
                <a:hlinkClick r:id="rId2"/>
              </a:rPr>
              <a:t>dofe@swchs.net</a:t>
            </a:r>
            <a:r>
              <a:rPr lang="en-GB" dirty="0"/>
              <a:t> </a:t>
            </a:r>
          </a:p>
          <a:p>
            <a:pPr lvl="1"/>
            <a:r>
              <a:rPr lang="en-GB" dirty="0"/>
              <a:t>Volunteering time – award verifiers (checking certificates), fundraising, being an assessor for individual sections, offering support for first aid training for Silver and Gold.</a:t>
            </a:r>
          </a:p>
          <a:p>
            <a:pPr lvl="1"/>
            <a:r>
              <a:rPr lang="en-GB" dirty="0"/>
              <a:t>Kit donations – any camping equipment that is safe (no petrol stoves etc) we will consider </a:t>
            </a:r>
          </a:p>
        </p:txBody>
      </p:sp>
    </p:spTree>
    <p:extLst>
      <p:ext uri="{BB962C8B-B14F-4D97-AF65-F5344CB8AC3E}">
        <p14:creationId xmlns:p14="http://schemas.microsoft.com/office/powerpoint/2010/main" val="3231798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7BA1029-ECFE-692B-CA29-3ADE74511686}"/>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0B7A1D-39A4-716D-0F4D-F7DE1505A8F4}"/>
              </a:ext>
            </a:extLst>
          </p:cNvPr>
          <p:cNvSpPr>
            <a:spLocks noGrp="1"/>
          </p:cNvSpPr>
          <p:nvPr>
            <p:ph type="title"/>
          </p:nvPr>
        </p:nvSpPr>
        <p:spPr>
          <a:xfrm>
            <a:off x="686834" y="1153572"/>
            <a:ext cx="3200400" cy="4461163"/>
          </a:xfrm>
        </p:spPr>
        <p:txBody>
          <a:bodyPr>
            <a:normAutofit/>
          </a:bodyPr>
          <a:lstStyle/>
          <a:p>
            <a:r>
              <a:rPr lang="en-GB">
                <a:solidFill>
                  <a:srgbClr val="FFFFFF"/>
                </a:solidFill>
              </a:rPr>
              <a:t>Behaviour on DofE </a:t>
            </a:r>
          </a:p>
        </p:txBody>
      </p:sp>
      <p:sp>
        <p:nvSpPr>
          <p:cNvPr id="25" name="Arc 2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C9F8E08-BA21-EACF-7483-7DA9247C92A5}"/>
              </a:ext>
            </a:extLst>
          </p:cNvPr>
          <p:cNvSpPr>
            <a:spLocks noGrp="1"/>
          </p:cNvSpPr>
          <p:nvPr>
            <p:ph idx="1"/>
          </p:nvPr>
        </p:nvSpPr>
        <p:spPr>
          <a:xfrm>
            <a:off x="4447308" y="591344"/>
            <a:ext cx="6906491" cy="5585619"/>
          </a:xfrm>
        </p:spPr>
        <p:txBody>
          <a:bodyPr anchor="ctr">
            <a:normAutofit/>
          </a:bodyPr>
          <a:lstStyle/>
          <a:p>
            <a:r>
              <a:rPr lang="en-GB"/>
              <a:t>Largest school-based provider of DofE in Essex (over 300 participants across the three levels) </a:t>
            </a:r>
          </a:p>
          <a:p>
            <a:r>
              <a:rPr lang="en-GB"/>
              <a:t>Require students to show independence, take responsibility and listen to instructions/ advice</a:t>
            </a:r>
          </a:p>
          <a:p>
            <a:r>
              <a:rPr lang="en-GB"/>
              <a:t>The Let’s Get Out team should be treated with the same respect and authority as any member of staff </a:t>
            </a:r>
          </a:p>
        </p:txBody>
      </p:sp>
    </p:spTree>
    <p:extLst>
      <p:ext uri="{BB962C8B-B14F-4D97-AF65-F5344CB8AC3E}">
        <p14:creationId xmlns:p14="http://schemas.microsoft.com/office/powerpoint/2010/main" val="2450576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B23822F-7049-4C28-F218-0EE674EDD03A}"/>
            </a:ext>
          </a:extLst>
        </p:cNvPr>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8"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0" name="Oval 29">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Arc 31">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B60C662-4720-73DC-D963-095268CCD80B}"/>
              </a:ext>
            </a:extLst>
          </p:cNvPr>
          <p:cNvSpPr>
            <a:spLocks noGrp="1"/>
          </p:cNvSpPr>
          <p:nvPr>
            <p:ph type="ctrTitle"/>
          </p:nvPr>
        </p:nvSpPr>
        <p:spPr>
          <a:xfrm>
            <a:off x="4038600" y="1939159"/>
            <a:ext cx="7644627" cy="2751086"/>
          </a:xfrm>
        </p:spPr>
        <p:txBody>
          <a:bodyPr>
            <a:normAutofit/>
          </a:bodyPr>
          <a:lstStyle/>
          <a:p>
            <a:pPr algn="r"/>
            <a:r>
              <a:rPr lang="en-GB"/>
              <a:t>Staffing for Expeditions</a:t>
            </a:r>
          </a:p>
        </p:txBody>
      </p:sp>
    </p:spTree>
    <p:extLst>
      <p:ext uri="{BB962C8B-B14F-4D97-AF65-F5344CB8AC3E}">
        <p14:creationId xmlns:p14="http://schemas.microsoft.com/office/powerpoint/2010/main" val="422115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Freeform: Shape 37">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A7037D-577A-D6FB-7F09-15C05D2504DF}"/>
              </a:ext>
            </a:extLst>
          </p:cNvPr>
          <p:cNvSpPr>
            <a:spLocks noGrp="1"/>
          </p:cNvSpPr>
          <p:nvPr>
            <p:ph type="title"/>
          </p:nvPr>
        </p:nvSpPr>
        <p:spPr>
          <a:xfrm>
            <a:off x="686834" y="1153572"/>
            <a:ext cx="3200400" cy="4461163"/>
          </a:xfrm>
        </p:spPr>
        <p:txBody>
          <a:bodyPr>
            <a:normAutofit/>
          </a:bodyPr>
          <a:lstStyle/>
          <a:p>
            <a:r>
              <a:rPr lang="en-GB">
                <a:solidFill>
                  <a:srgbClr val="FFFFFF"/>
                </a:solidFill>
              </a:rPr>
              <a:t>Staffing for Expeditions</a:t>
            </a:r>
          </a:p>
        </p:txBody>
      </p:sp>
      <p:sp>
        <p:nvSpPr>
          <p:cNvPr id="39" name="Arc 38">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D1BC6A5-778A-73B0-B91F-28CB0DD40432}"/>
              </a:ext>
            </a:extLst>
          </p:cNvPr>
          <p:cNvSpPr>
            <a:spLocks noGrp="1"/>
          </p:cNvSpPr>
          <p:nvPr>
            <p:ph idx="1"/>
          </p:nvPr>
        </p:nvSpPr>
        <p:spPr>
          <a:xfrm>
            <a:off x="4447308" y="591344"/>
            <a:ext cx="6906491" cy="5585619"/>
          </a:xfrm>
        </p:spPr>
        <p:txBody>
          <a:bodyPr anchor="ctr">
            <a:normAutofit/>
          </a:bodyPr>
          <a:lstStyle/>
          <a:p>
            <a:r>
              <a:rPr lang="en-GB" b="1"/>
              <a:t>Let’s Get Out</a:t>
            </a:r>
          </a:p>
          <a:p>
            <a:pPr lvl="1"/>
            <a:r>
              <a:rPr lang="en-GB"/>
              <a:t>DofE Approved Activity Provider</a:t>
            </a:r>
          </a:p>
          <a:p>
            <a:pPr lvl="1"/>
            <a:r>
              <a:rPr lang="en-GB"/>
              <a:t>Significant experience and high-quality provision</a:t>
            </a:r>
          </a:p>
          <a:p>
            <a:pPr lvl="1"/>
            <a:r>
              <a:rPr lang="en-GB"/>
              <a:t>All staff are enhanced DBS checked </a:t>
            </a:r>
          </a:p>
          <a:p>
            <a:pPr lvl="1"/>
            <a:r>
              <a:rPr lang="en-GB"/>
              <a:t>Lead on all areas of the expedition section</a:t>
            </a:r>
          </a:p>
          <a:p>
            <a:pPr lvl="2"/>
            <a:r>
              <a:rPr lang="en-GB"/>
              <a:t>SWCHS staff only for oversight and pastoral link but there will be members of SWCHS  staff on site on all days</a:t>
            </a:r>
          </a:p>
          <a:p>
            <a:pPr lvl="1"/>
            <a:r>
              <a:rPr lang="en-GB">
                <a:hlinkClick r:id="rId2"/>
              </a:rPr>
              <a:t>https://letsgetout.co.uk/swchs</a:t>
            </a:r>
            <a:r>
              <a:rPr lang="en-GB"/>
              <a:t> SWCHS specific information (dates to be updated)</a:t>
            </a:r>
          </a:p>
        </p:txBody>
      </p:sp>
    </p:spTree>
    <p:extLst>
      <p:ext uri="{BB962C8B-B14F-4D97-AF65-F5344CB8AC3E}">
        <p14:creationId xmlns:p14="http://schemas.microsoft.com/office/powerpoint/2010/main" val="26765786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B779C7E-CA9C-E4BF-6884-1A205715F14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of pin and stethoscope, pinned on doctor's appointment">
            <a:extLst>
              <a:ext uri="{FF2B5EF4-FFF2-40B4-BE49-F238E27FC236}">
                <a16:creationId xmlns:a16="http://schemas.microsoft.com/office/drawing/2014/main" id="{2CB670D2-99AD-6161-A507-41D7E78A7F79}"/>
              </a:ext>
            </a:extLst>
          </p:cNvPr>
          <p:cNvPicPr>
            <a:picLocks noChangeAspect="1"/>
          </p:cNvPicPr>
          <p:nvPr/>
        </p:nvPicPr>
        <p:blipFill>
          <a:blip r:embed="rId2">
            <a:alphaModFix amt="50000"/>
          </a:blip>
          <a:srcRect t="15709" r="-1" b="-1"/>
          <a:stretch/>
        </p:blipFill>
        <p:spPr>
          <a:xfrm>
            <a:off x="20" y="10"/>
            <a:ext cx="12188930" cy="6857990"/>
          </a:xfrm>
          <a:prstGeom prst="rect">
            <a:avLst/>
          </a:prstGeom>
        </p:spPr>
      </p:pic>
      <p:sp>
        <p:nvSpPr>
          <p:cNvPr id="2" name="Title 1">
            <a:extLst>
              <a:ext uri="{FF2B5EF4-FFF2-40B4-BE49-F238E27FC236}">
                <a16:creationId xmlns:a16="http://schemas.microsoft.com/office/drawing/2014/main" id="{192110EC-1992-54F6-F709-65BC036F4A33}"/>
              </a:ext>
            </a:extLst>
          </p:cNvPr>
          <p:cNvSpPr>
            <a:spLocks noGrp="1"/>
          </p:cNvSpPr>
          <p:nvPr>
            <p:ph type="ctrTitle"/>
          </p:nvPr>
        </p:nvSpPr>
        <p:spPr>
          <a:xfrm>
            <a:off x="1524000" y="1122363"/>
            <a:ext cx="9144000" cy="3063240"/>
          </a:xfrm>
        </p:spPr>
        <p:txBody>
          <a:bodyPr>
            <a:normAutofit/>
          </a:bodyPr>
          <a:lstStyle/>
          <a:p>
            <a:r>
              <a:rPr lang="en-GB" sz="6600">
                <a:solidFill>
                  <a:schemeClr val="bg1"/>
                </a:solidFill>
              </a:rPr>
              <a:t>Training, practice and expedition dates</a:t>
            </a:r>
          </a:p>
        </p:txBody>
      </p:sp>
      <p:sp>
        <p:nvSpPr>
          <p:cNvPr id="3" name="Subtitle 2">
            <a:extLst>
              <a:ext uri="{FF2B5EF4-FFF2-40B4-BE49-F238E27FC236}">
                <a16:creationId xmlns:a16="http://schemas.microsoft.com/office/drawing/2014/main" id="{5D34E048-8339-B525-DB48-354B5A2907AB}"/>
              </a:ext>
            </a:extLst>
          </p:cNvPr>
          <p:cNvSpPr>
            <a:spLocks noGrp="1"/>
          </p:cNvSpPr>
          <p:nvPr>
            <p:ph type="subTitle" idx="1"/>
          </p:nvPr>
        </p:nvSpPr>
        <p:spPr>
          <a:xfrm>
            <a:off x="1527048" y="4599432"/>
            <a:ext cx="9144000" cy="1536192"/>
          </a:xfrm>
        </p:spPr>
        <p:txBody>
          <a:bodyPr>
            <a:normAutofit/>
          </a:bodyPr>
          <a:lstStyle/>
          <a:p>
            <a:r>
              <a:rPr lang="en-GB">
                <a:solidFill>
                  <a:schemeClr val="bg1"/>
                </a:solidFill>
              </a:rPr>
              <a:t>MEE</a:t>
            </a:r>
          </a:p>
        </p:txBody>
      </p:sp>
      <p:sp>
        <p:nvSpPr>
          <p:cNvPr id="18"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sX0" fmla="*/ 0 w 4243589"/>
              <a:gd name="csY0" fmla="*/ 0 h 18288"/>
              <a:gd name="csX1" fmla="*/ 478919 w 4243589"/>
              <a:gd name="csY1" fmla="*/ 0 h 18288"/>
              <a:gd name="csX2" fmla="*/ 957839 w 4243589"/>
              <a:gd name="csY2" fmla="*/ 0 h 18288"/>
              <a:gd name="csX3" fmla="*/ 1521630 w 4243589"/>
              <a:gd name="csY3" fmla="*/ 0 h 18288"/>
              <a:gd name="csX4" fmla="*/ 2212729 w 4243589"/>
              <a:gd name="csY4" fmla="*/ 0 h 18288"/>
              <a:gd name="csX5" fmla="*/ 2734084 w 4243589"/>
              <a:gd name="csY5" fmla="*/ 0 h 18288"/>
              <a:gd name="csX6" fmla="*/ 3255439 w 4243589"/>
              <a:gd name="csY6" fmla="*/ 0 h 18288"/>
              <a:gd name="csX7" fmla="*/ 4243589 w 4243589"/>
              <a:gd name="csY7" fmla="*/ 0 h 18288"/>
              <a:gd name="csX8" fmla="*/ 4243589 w 4243589"/>
              <a:gd name="csY8" fmla="*/ 18288 h 18288"/>
              <a:gd name="csX9" fmla="*/ 3594926 w 4243589"/>
              <a:gd name="csY9" fmla="*/ 18288 h 18288"/>
              <a:gd name="csX10" fmla="*/ 3073571 w 4243589"/>
              <a:gd name="csY10" fmla="*/ 18288 h 18288"/>
              <a:gd name="csX11" fmla="*/ 2552216 w 4243589"/>
              <a:gd name="csY11" fmla="*/ 18288 h 18288"/>
              <a:gd name="csX12" fmla="*/ 1903553 w 4243589"/>
              <a:gd name="csY12" fmla="*/ 18288 h 18288"/>
              <a:gd name="csX13" fmla="*/ 1212454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8088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B47BF8-3D80-5B55-AED6-F7CDD380F2D4}"/>
              </a:ext>
            </a:extLst>
          </p:cNvPr>
          <p:cNvSpPr>
            <a:spLocks noGrp="1"/>
          </p:cNvSpPr>
          <p:nvPr>
            <p:ph type="title"/>
          </p:nvPr>
        </p:nvSpPr>
        <p:spPr/>
        <p:txBody>
          <a:bodyPr/>
          <a:lstStyle/>
          <a:p>
            <a:r>
              <a:rPr lang="en-GB" dirty="0"/>
              <a:t>Dates – must attend all dates for your cohort</a:t>
            </a:r>
          </a:p>
        </p:txBody>
      </p:sp>
      <p:sp>
        <p:nvSpPr>
          <p:cNvPr id="4" name="Text Placeholder 3">
            <a:extLst>
              <a:ext uri="{FF2B5EF4-FFF2-40B4-BE49-F238E27FC236}">
                <a16:creationId xmlns:a16="http://schemas.microsoft.com/office/drawing/2014/main" id="{FF0DA234-FF32-B4F4-92C0-7DF90B908BF5}"/>
              </a:ext>
            </a:extLst>
          </p:cNvPr>
          <p:cNvSpPr>
            <a:spLocks noGrp="1"/>
          </p:cNvSpPr>
          <p:nvPr>
            <p:ph type="body" idx="1"/>
          </p:nvPr>
        </p:nvSpPr>
        <p:spPr>
          <a:xfrm>
            <a:off x="839788" y="1278732"/>
            <a:ext cx="5157787" cy="823912"/>
          </a:xfrm>
        </p:spPr>
        <p:txBody>
          <a:bodyPr/>
          <a:lstStyle/>
          <a:p>
            <a:r>
              <a:rPr lang="en-GB" dirty="0"/>
              <a:t>Cohort “Saffron” </a:t>
            </a:r>
          </a:p>
        </p:txBody>
      </p:sp>
      <p:sp>
        <p:nvSpPr>
          <p:cNvPr id="5" name="Content Placeholder 4">
            <a:extLst>
              <a:ext uri="{FF2B5EF4-FFF2-40B4-BE49-F238E27FC236}">
                <a16:creationId xmlns:a16="http://schemas.microsoft.com/office/drawing/2014/main" id="{8E9F9EB7-B5D5-5C6E-6694-06A4EBB3646F}"/>
              </a:ext>
            </a:extLst>
          </p:cNvPr>
          <p:cNvSpPr>
            <a:spLocks noGrp="1"/>
          </p:cNvSpPr>
          <p:nvPr>
            <p:ph sz="half" idx="2"/>
          </p:nvPr>
        </p:nvSpPr>
        <p:spPr>
          <a:xfrm>
            <a:off x="839788" y="2505075"/>
            <a:ext cx="5157787" cy="3279037"/>
          </a:xfrm>
        </p:spPr>
        <p:txBody>
          <a:bodyPr vert="horz" lIns="91440" tIns="45720" rIns="91440" bIns="45720" rtlCol="0" anchor="t">
            <a:normAutofit fontScale="92500" lnSpcReduction="20000"/>
          </a:bodyPr>
          <a:lstStyle/>
          <a:p>
            <a:r>
              <a:rPr lang="en-GB" dirty="0"/>
              <a:t>In School training morning: 31</a:t>
            </a:r>
            <a:r>
              <a:rPr lang="en-GB" baseline="30000" dirty="0"/>
              <a:t>st</a:t>
            </a:r>
            <a:r>
              <a:rPr lang="en-GB" dirty="0"/>
              <a:t> January 2026</a:t>
            </a:r>
          </a:p>
          <a:p>
            <a:endParaRPr lang="en-GB" dirty="0"/>
          </a:p>
          <a:p>
            <a:r>
              <a:rPr lang="en-GB" dirty="0"/>
              <a:t>Practice day: 16th May 2026 (SWCHS)</a:t>
            </a:r>
          </a:p>
          <a:p>
            <a:endParaRPr lang="en-GB" dirty="0"/>
          </a:p>
          <a:p>
            <a:r>
              <a:rPr lang="en-GB" dirty="0"/>
              <a:t>Assessed expedition: 5th/6th June 2026 (Little Walden </a:t>
            </a:r>
            <a:r>
              <a:rPr lang="en-GB" dirty="0">
                <a:sym typeface="Wingdings" panose="05000000000000000000" pitchFamily="2" charset="2"/>
              </a:rPr>
              <a:t> Abingdon</a:t>
            </a:r>
            <a:r>
              <a:rPr lang="en-GB" dirty="0"/>
              <a:t>)</a:t>
            </a:r>
          </a:p>
        </p:txBody>
      </p:sp>
      <p:sp>
        <p:nvSpPr>
          <p:cNvPr id="6" name="Text Placeholder 5">
            <a:extLst>
              <a:ext uri="{FF2B5EF4-FFF2-40B4-BE49-F238E27FC236}">
                <a16:creationId xmlns:a16="http://schemas.microsoft.com/office/drawing/2014/main" id="{2468A529-ABC0-101E-9118-1DDB4F5507C5}"/>
              </a:ext>
            </a:extLst>
          </p:cNvPr>
          <p:cNvSpPr>
            <a:spLocks noGrp="1"/>
          </p:cNvSpPr>
          <p:nvPr>
            <p:ph type="body" sz="quarter" idx="3"/>
          </p:nvPr>
        </p:nvSpPr>
        <p:spPr>
          <a:xfrm>
            <a:off x="6169024" y="1316076"/>
            <a:ext cx="5183188" cy="823912"/>
          </a:xfrm>
        </p:spPr>
        <p:txBody>
          <a:bodyPr/>
          <a:lstStyle/>
          <a:p>
            <a:r>
              <a:rPr lang="en-GB" dirty="0"/>
              <a:t>Cohort “Walden”</a:t>
            </a:r>
          </a:p>
        </p:txBody>
      </p:sp>
      <p:sp>
        <p:nvSpPr>
          <p:cNvPr id="7" name="Content Placeholder 6">
            <a:extLst>
              <a:ext uri="{FF2B5EF4-FFF2-40B4-BE49-F238E27FC236}">
                <a16:creationId xmlns:a16="http://schemas.microsoft.com/office/drawing/2014/main" id="{13F565B5-DC66-12D9-9E93-D8E155B64523}"/>
              </a:ext>
            </a:extLst>
          </p:cNvPr>
          <p:cNvSpPr>
            <a:spLocks noGrp="1"/>
          </p:cNvSpPr>
          <p:nvPr>
            <p:ph sz="quarter" idx="4"/>
          </p:nvPr>
        </p:nvSpPr>
        <p:spPr/>
        <p:txBody>
          <a:bodyPr vert="horz" lIns="91440" tIns="45720" rIns="91440" bIns="45720" rtlCol="0" anchor="t">
            <a:normAutofit fontScale="92500" lnSpcReduction="20000"/>
          </a:bodyPr>
          <a:lstStyle/>
          <a:p>
            <a:r>
              <a:rPr lang="en-GB" dirty="0"/>
              <a:t>In School training morning: 28</a:t>
            </a:r>
            <a:r>
              <a:rPr lang="en-GB" baseline="30000" dirty="0"/>
              <a:t>th</a:t>
            </a:r>
            <a:r>
              <a:rPr lang="en-GB" dirty="0"/>
              <a:t>  February 2026</a:t>
            </a:r>
          </a:p>
          <a:p>
            <a:endParaRPr lang="en-GB" dirty="0"/>
          </a:p>
          <a:p>
            <a:r>
              <a:rPr lang="en-GB" dirty="0"/>
              <a:t>Practice day: 13th June 2026 (SWCHS)</a:t>
            </a:r>
          </a:p>
          <a:p>
            <a:endParaRPr lang="en-GB" dirty="0"/>
          </a:p>
          <a:p>
            <a:r>
              <a:rPr lang="en-GB" dirty="0"/>
              <a:t>Assessed expedition: 3rd/4</a:t>
            </a:r>
            <a:r>
              <a:rPr lang="en-GB" baseline="30000" dirty="0"/>
              <a:t>th</a:t>
            </a:r>
            <a:r>
              <a:rPr lang="en-GB" dirty="0"/>
              <a:t> July 2026 (Little Walden </a:t>
            </a:r>
            <a:r>
              <a:rPr lang="en-GB" dirty="0">
                <a:sym typeface="Wingdings" panose="05000000000000000000" pitchFamily="2" charset="2"/>
              </a:rPr>
              <a:t> Abingdon</a:t>
            </a:r>
            <a:r>
              <a:rPr lang="en-GB" dirty="0"/>
              <a:t>)</a:t>
            </a:r>
          </a:p>
          <a:p>
            <a:endParaRPr lang="en-GB" dirty="0"/>
          </a:p>
          <a:p>
            <a:endParaRPr lang="en-GB" dirty="0"/>
          </a:p>
        </p:txBody>
      </p:sp>
    </p:spTree>
    <p:extLst>
      <p:ext uri="{BB962C8B-B14F-4D97-AF65-F5344CB8AC3E}">
        <p14:creationId xmlns:p14="http://schemas.microsoft.com/office/powerpoint/2010/main" val="4208144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CE7B9C-C459-8E69-AFAF-A2F8F9081C45}"/>
              </a:ext>
            </a:extLst>
          </p:cNvPr>
          <p:cNvSpPr>
            <a:spLocks noGrp="1"/>
          </p:cNvSpPr>
          <p:nvPr>
            <p:ph type="title"/>
          </p:nvPr>
        </p:nvSpPr>
        <p:spPr/>
        <p:txBody>
          <a:bodyPr/>
          <a:lstStyle/>
          <a:p>
            <a:r>
              <a:rPr lang="en-US" dirty="0"/>
              <a:t>Expedition Training</a:t>
            </a:r>
            <a:br>
              <a:rPr lang="en-US" dirty="0"/>
            </a:br>
            <a:endParaRPr lang="en-US" dirty="0"/>
          </a:p>
        </p:txBody>
      </p:sp>
      <p:sp>
        <p:nvSpPr>
          <p:cNvPr id="3" name="Content Placeholder 2">
            <a:extLst>
              <a:ext uri="{FF2B5EF4-FFF2-40B4-BE49-F238E27FC236}">
                <a16:creationId xmlns:a16="http://schemas.microsoft.com/office/drawing/2014/main" id="{998FE9EE-1078-36A9-CA4F-07B2F0DC3CD3}"/>
              </a:ext>
            </a:extLst>
          </p:cNvPr>
          <p:cNvSpPr>
            <a:spLocks noGrp="1"/>
          </p:cNvSpPr>
          <p:nvPr>
            <p:ph idx="1"/>
          </p:nvPr>
        </p:nvSpPr>
        <p:spPr>
          <a:xfrm>
            <a:off x="838200" y="1508078"/>
            <a:ext cx="10515600" cy="5152029"/>
          </a:xfrm>
        </p:spPr>
        <p:txBody>
          <a:bodyPr vert="horz" lIns="91440" tIns="45720" rIns="91440" bIns="45720" rtlCol="0" anchor="t">
            <a:normAutofit/>
          </a:bodyPr>
          <a:lstStyle/>
          <a:p>
            <a:pPr lvl="1"/>
            <a:r>
              <a:rPr lang="en-US" sz="2800" dirty="0"/>
              <a:t>Online expedition training certificate &amp; Training session earlier in the year</a:t>
            </a:r>
          </a:p>
          <a:p>
            <a:pPr lvl="1"/>
            <a:r>
              <a:rPr lang="en-US" sz="2800" dirty="0"/>
              <a:t>Training is through </a:t>
            </a:r>
            <a:r>
              <a:rPr lang="en-US" sz="2800" dirty="0" err="1"/>
              <a:t>LetsGetOut</a:t>
            </a:r>
            <a:r>
              <a:rPr lang="en-US" sz="2800" dirty="0"/>
              <a:t> website</a:t>
            </a:r>
          </a:p>
          <a:p>
            <a:pPr lvl="2"/>
            <a:r>
              <a:rPr lang="en-US" sz="2400" dirty="0"/>
              <a:t>This is launched at their Saturday training morning and will be an assignment on Teams</a:t>
            </a:r>
          </a:p>
          <a:p>
            <a:pPr lvl="2"/>
            <a:r>
              <a:rPr lang="en-US" sz="2400" b="1" dirty="0"/>
              <a:t>SWCHS staff cannot access the admin side of this. We cannot reset passwords or help you with logging in etc. Please message the LGO team for this. </a:t>
            </a:r>
          </a:p>
          <a:p>
            <a:pPr lvl="2"/>
            <a:r>
              <a:rPr lang="en-US" sz="2400" dirty="0"/>
              <a:t>You CANNOT rush this training. It stops you continuing if you try to do it in one go. Try doing 20 minutes each weekend or similar. </a:t>
            </a:r>
          </a:p>
          <a:p>
            <a:pPr lvl="2"/>
            <a:r>
              <a:rPr lang="en-US" sz="2400" b="1" dirty="0"/>
              <a:t>Printed certificate for the practice day. (Can print at SWCHS library)</a:t>
            </a:r>
          </a:p>
          <a:p>
            <a:pPr lvl="2"/>
            <a:endParaRPr lang="en-US" sz="2400" dirty="0"/>
          </a:p>
        </p:txBody>
      </p:sp>
    </p:spTree>
    <p:extLst>
      <p:ext uri="{BB962C8B-B14F-4D97-AF65-F5344CB8AC3E}">
        <p14:creationId xmlns:p14="http://schemas.microsoft.com/office/powerpoint/2010/main" val="314914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E70EFE-6271-5013-309A-C68E3FD8827F}"/>
              </a:ext>
            </a:extLst>
          </p:cNvPr>
          <p:cNvSpPr>
            <a:spLocks noGrp="1"/>
          </p:cNvSpPr>
          <p:nvPr>
            <p:ph type="title"/>
          </p:nvPr>
        </p:nvSpPr>
        <p:spPr>
          <a:xfrm>
            <a:off x="5156729" y="0"/>
            <a:ext cx="1878542" cy="753801"/>
          </a:xfrm>
        </p:spPr>
        <p:txBody>
          <a:bodyPr vert="horz" lIns="91440" tIns="45720" rIns="91440" bIns="45720" rtlCol="0" anchor="b">
            <a:normAutofit fontScale="90000"/>
          </a:bodyPr>
          <a:lstStyle/>
          <a:p>
            <a:r>
              <a:rPr lang="en-US" sz="4000" dirty="0"/>
              <a:t>Clothing</a:t>
            </a:r>
          </a:p>
        </p:txBody>
      </p:sp>
      <p:graphicFrame>
        <p:nvGraphicFramePr>
          <p:cNvPr id="3" name="Table 2">
            <a:extLst>
              <a:ext uri="{FF2B5EF4-FFF2-40B4-BE49-F238E27FC236}">
                <a16:creationId xmlns:a16="http://schemas.microsoft.com/office/drawing/2014/main" id="{7B34957E-3A10-3EA7-B0B5-3DDEDC2D8CC1}"/>
              </a:ext>
            </a:extLst>
          </p:cNvPr>
          <p:cNvGraphicFramePr>
            <a:graphicFrameLocks noGrp="1"/>
          </p:cNvGraphicFramePr>
          <p:nvPr>
            <p:extLst>
              <p:ext uri="{D42A27DB-BD31-4B8C-83A1-F6EECF244321}">
                <p14:modId xmlns:p14="http://schemas.microsoft.com/office/powerpoint/2010/main" val="4200446308"/>
              </p:ext>
            </p:extLst>
          </p:nvPr>
        </p:nvGraphicFramePr>
        <p:xfrm>
          <a:off x="319087" y="1053838"/>
          <a:ext cx="11553826" cy="5369202"/>
        </p:xfrm>
        <a:graphic>
          <a:graphicData uri="http://schemas.openxmlformats.org/drawingml/2006/table">
            <a:tbl>
              <a:tblPr firstRow="1" bandRow="1">
                <a:tableStyleId>{BC89EF96-8CEA-46FF-86C4-4CE0E7609802}</a:tableStyleId>
              </a:tblPr>
              <a:tblGrid>
                <a:gridCol w="5776913">
                  <a:extLst>
                    <a:ext uri="{9D8B030D-6E8A-4147-A177-3AD203B41FA5}">
                      <a16:colId xmlns:a16="http://schemas.microsoft.com/office/drawing/2014/main" val="3296515806"/>
                    </a:ext>
                  </a:extLst>
                </a:gridCol>
                <a:gridCol w="5776913">
                  <a:extLst>
                    <a:ext uri="{9D8B030D-6E8A-4147-A177-3AD203B41FA5}">
                      <a16:colId xmlns:a16="http://schemas.microsoft.com/office/drawing/2014/main" val="3262103889"/>
                    </a:ext>
                  </a:extLst>
                </a:gridCol>
              </a:tblGrid>
              <a:tr h="465669">
                <a:tc>
                  <a:txBody>
                    <a:bodyPr/>
                    <a:lstStyle/>
                    <a:p>
                      <a:pPr algn="ctr"/>
                      <a:r>
                        <a:rPr lang="en-GB" dirty="0"/>
                        <a:t>Day</a:t>
                      </a:r>
                    </a:p>
                  </a:txBody>
                  <a:tcPr/>
                </a:tc>
                <a:tc>
                  <a:txBody>
                    <a:bodyPr/>
                    <a:lstStyle/>
                    <a:p>
                      <a:pPr algn="ctr"/>
                      <a:r>
                        <a:rPr lang="en-GB" dirty="0"/>
                        <a:t>What to bring</a:t>
                      </a:r>
                    </a:p>
                  </a:txBody>
                  <a:tcPr/>
                </a:tc>
                <a:extLst>
                  <a:ext uri="{0D108BD9-81ED-4DB2-BD59-A6C34878D82A}">
                    <a16:rowId xmlns:a16="http://schemas.microsoft.com/office/drawing/2014/main" val="3464304064"/>
                  </a:ext>
                </a:extLst>
              </a:tr>
              <a:tr h="1148224">
                <a:tc>
                  <a:txBody>
                    <a:bodyPr/>
                    <a:lstStyle/>
                    <a:p>
                      <a:pPr algn="ctr"/>
                      <a:r>
                        <a:rPr lang="en-GB" dirty="0"/>
                        <a:t>Saturday morning</a:t>
                      </a:r>
                      <a:br>
                        <a:rPr lang="en-GB" dirty="0"/>
                      </a:br>
                      <a:br>
                        <a:rPr lang="en-GB" dirty="0"/>
                      </a:br>
                      <a:r>
                        <a:rPr lang="en-GB" dirty="0"/>
                        <a:t>(S: 31</a:t>
                      </a:r>
                      <a:r>
                        <a:rPr lang="en-GB" baseline="30000" dirty="0"/>
                        <a:t>st</a:t>
                      </a:r>
                      <a:r>
                        <a:rPr lang="en-GB" dirty="0"/>
                        <a:t> January) </a:t>
                      </a:r>
                      <a:br>
                        <a:rPr lang="en-GB" dirty="0"/>
                      </a:br>
                      <a:r>
                        <a:rPr lang="en-GB" dirty="0"/>
                        <a:t>(W: 28</a:t>
                      </a:r>
                      <a:r>
                        <a:rPr lang="en-GB" baseline="30000" dirty="0"/>
                        <a:t>th</a:t>
                      </a:r>
                      <a:r>
                        <a:rPr lang="en-GB" dirty="0"/>
                        <a:t> February)  </a:t>
                      </a:r>
                    </a:p>
                  </a:txBody>
                  <a:tcPr/>
                </a:tc>
                <a:tc>
                  <a:txBody>
                    <a:bodyPr/>
                    <a:lstStyle/>
                    <a:p>
                      <a:pPr algn="ctr"/>
                      <a:r>
                        <a:rPr lang="en-GB" dirty="0"/>
                        <a:t>Training taking place inside in the Gallery in the PE block, no need for walking boots etc. You can bring snacks! </a:t>
                      </a:r>
                    </a:p>
                  </a:txBody>
                  <a:tcPr/>
                </a:tc>
                <a:extLst>
                  <a:ext uri="{0D108BD9-81ED-4DB2-BD59-A6C34878D82A}">
                    <a16:rowId xmlns:a16="http://schemas.microsoft.com/office/drawing/2014/main" val="2616378889"/>
                  </a:ext>
                </a:extLst>
              </a:tr>
              <a:tr h="2526093">
                <a:tc>
                  <a:txBody>
                    <a:bodyPr/>
                    <a:lstStyle/>
                    <a:p>
                      <a:pPr algn="ctr"/>
                      <a:endParaRPr lang="en-GB" dirty="0"/>
                    </a:p>
                    <a:p>
                      <a:pPr algn="ctr"/>
                      <a:endParaRPr lang="en-GB" dirty="0"/>
                    </a:p>
                    <a:p>
                      <a:pPr algn="ctr"/>
                      <a:r>
                        <a:rPr lang="en-GB" dirty="0"/>
                        <a:t>Practice</a:t>
                      </a:r>
                      <a:br>
                        <a:rPr lang="en-GB" dirty="0"/>
                      </a:br>
                      <a:br>
                        <a:rPr lang="en-GB" dirty="0"/>
                      </a:br>
                      <a:r>
                        <a:rPr lang="en-GB" dirty="0"/>
                        <a:t>(S: 16</a:t>
                      </a:r>
                      <a:r>
                        <a:rPr lang="en-GB" baseline="30000" dirty="0"/>
                        <a:t>th</a:t>
                      </a:r>
                      <a:r>
                        <a:rPr lang="en-GB" dirty="0"/>
                        <a:t> May) </a:t>
                      </a:r>
                      <a:br>
                        <a:rPr lang="en-GB" dirty="0"/>
                      </a:br>
                      <a:r>
                        <a:rPr lang="en-GB" dirty="0"/>
                        <a:t>(W: 13</a:t>
                      </a:r>
                      <a:r>
                        <a:rPr lang="en-GB" baseline="30000" dirty="0"/>
                        <a:t>th</a:t>
                      </a:r>
                      <a:r>
                        <a:rPr lang="en-GB" dirty="0"/>
                        <a:t> June) </a:t>
                      </a:r>
                    </a:p>
                  </a:txBody>
                  <a:tcPr/>
                </a:tc>
                <a:tc>
                  <a:txBody>
                    <a:bodyPr/>
                    <a:lstStyle/>
                    <a:p>
                      <a:pPr algn="ctr"/>
                      <a:r>
                        <a:rPr lang="en-GB" dirty="0"/>
                        <a:t>Outdoors all day on the SWCHS field. Please bring warm, clothing, waterproof jacket and trousers and walking shoes (and, if we’re lucky, sun cream and a hat). Please bring the rucksack you’re planning on using so you get used to walking with it. </a:t>
                      </a:r>
                      <a:br>
                        <a:rPr lang="en-GB" dirty="0"/>
                      </a:br>
                      <a:br>
                        <a:rPr lang="en-GB" dirty="0"/>
                      </a:br>
                      <a:r>
                        <a:rPr lang="en-GB" dirty="0"/>
                        <a:t>Please bring a packed lunch (we will not be cooking on this day so nothing that needs heating!)</a:t>
                      </a:r>
                    </a:p>
                  </a:txBody>
                  <a:tcPr/>
                </a:tc>
                <a:extLst>
                  <a:ext uri="{0D108BD9-81ED-4DB2-BD59-A6C34878D82A}">
                    <a16:rowId xmlns:a16="http://schemas.microsoft.com/office/drawing/2014/main" val="2891308510"/>
                  </a:ext>
                </a:extLst>
              </a:tr>
              <a:tr h="465669">
                <a:tc>
                  <a:txBody>
                    <a:bodyPr/>
                    <a:lstStyle/>
                    <a:p>
                      <a:pPr algn="ctr"/>
                      <a:r>
                        <a:rPr lang="en-GB" dirty="0"/>
                        <a:t>Expedition</a:t>
                      </a:r>
                    </a:p>
                    <a:p>
                      <a:pPr algn="ctr"/>
                      <a:endParaRPr lang="en-GB" dirty="0"/>
                    </a:p>
                    <a:p>
                      <a:pPr algn="ctr"/>
                      <a:r>
                        <a:rPr lang="en-GB" dirty="0"/>
                        <a:t>(S: 5</a:t>
                      </a:r>
                      <a:r>
                        <a:rPr lang="en-GB" baseline="30000" dirty="0"/>
                        <a:t>th</a:t>
                      </a:r>
                      <a:r>
                        <a:rPr lang="en-GB" dirty="0"/>
                        <a:t> – 6</a:t>
                      </a:r>
                      <a:r>
                        <a:rPr lang="en-GB" baseline="30000" dirty="0"/>
                        <a:t>th</a:t>
                      </a:r>
                      <a:r>
                        <a:rPr lang="en-GB" dirty="0"/>
                        <a:t> June) </a:t>
                      </a:r>
                      <a:br>
                        <a:rPr lang="en-GB" dirty="0"/>
                      </a:br>
                      <a:r>
                        <a:rPr lang="en-GB" dirty="0"/>
                        <a:t>(3</a:t>
                      </a:r>
                      <a:r>
                        <a:rPr lang="en-GB" baseline="30000" dirty="0"/>
                        <a:t>rd</a:t>
                      </a:r>
                      <a:r>
                        <a:rPr lang="en-GB" dirty="0"/>
                        <a:t> – 4</a:t>
                      </a:r>
                      <a:r>
                        <a:rPr lang="en-GB" baseline="30000" dirty="0"/>
                        <a:t>th</a:t>
                      </a:r>
                      <a:r>
                        <a:rPr lang="en-GB" dirty="0"/>
                        <a:t> July) </a:t>
                      </a:r>
                    </a:p>
                  </a:txBody>
                  <a:tcPr/>
                </a:tc>
                <a:tc>
                  <a:txBody>
                    <a:bodyPr/>
                    <a:lstStyle/>
                    <a:p>
                      <a:pPr algn="ctr"/>
                      <a:endParaRPr lang="en-GB" dirty="0"/>
                    </a:p>
                    <a:p>
                      <a:pPr algn="ctr"/>
                      <a:r>
                        <a:rPr lang="en-GB" dirty="0"/>
                        <a:t>We will go through this fully in the training </a:t>
                      </a:r>
                    </a:p>
                  </a:txBody>
                  <a:tcPr/>
                </a:tc>
                <a:extLst>
                  <a:ext uri="{0D108BD9-81ED-4DB2-BD59-A6C34878D82A}">
                    <a16:rowId xmlns:a16="http://schemas.microsoft.com/office/drawing/2014/main" val="1630004987"/>
                  </a:ext>
                </a:extLst>
              </a:tr>
            </a:tbl>
          </a:graphicData>
        </a:graphic>
      </p:graphicFrame>
    </p:spTree>
    <p:extLst>
      <p:ext uri="{BB962C8B-B14F-4D97-AF65-F5344CB8AC3E}">
        <p14:creationId xmlns:p14="http://schemas.microsoft.com/office/powerpoint/2010/main" val="852184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2681DB5-CDF1-9692-5DE5-E73ED6D83568}"/>
            </a:ext>
          </a:extLst>
        </p:cNvPr>
        <p:cNvGrpSpPr/>
        <p:nvPr/>
      </p:nvGrpSpPr>
      <p:grpSpPr>
        <a:xfrm>
          <a:off x="0" y="0"/>
          <a:ext cx="0" cy="0"/>
          <a:chOff x="0" y="0"/>
          <a:chExt cx="0" cy="0"/>
        </a:xfrm>
      </p:grpSpPr>
      <p:sp useBgFill="1">
        <p:nvSpPr>
          <p:cNvPr id="10" name="Slide Background">
            <a:extLst>
              <a:ext uri="{FF2B5EF4-FFF2-40B4-BE49-F238E27FC236}">
                <a16:creationId xmlns:a16="http://schemas.microsoft.com/office/drawing/2014/main" id="{E11D548F-92BE-79FF-5971-A623B9EC9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2" name="Rectangle 11">
            <a:extLst>
              <a:ext uri="{FF2B5EF4-FFF2-40B4-BE49-F238E27FC236}">
                <a16:creationId xmlns:a16="http://schemas.microsoft.com/office/drawing/2014/main" id="{94F04E82-39E4-65BC-9950-EB15F2FF7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D6183D0-423A-816F-8375-F140C31606A1}"/>
              </a:ext>
            </a:extLst>
          </p:cNvPr>
          <p:cNvSpPr>
            <a:spLocks noGrp="1"/>
          </p:cNvSpPr>
          <p:nvPr>
            <p:ph type="title"/>
          </p:nvPr>
        </p:nvSpPr>
        <p:spPr>
          <a:xfrm>
            <a:off x="761803" y="350196"/>
            <a:ext cx="4646904" cy="1624520"/>
          </a:xfrm>
        </p:spPr>
        <p:txBody>
          <a:bodyPr vert="horz" lIns="91440" tIns="45720" rIns="91440" bIns="45720" rtlCol="0" anchor="ctr">
            <a:normAutofit/>
          </a:bodyPr>
          <a:lstStyle/>
          <a:p>
            <a:r>
              <a:rPr lang="en-US" sz="4000"/>
              <a:t>Rucksack hire</a:t>
            </a:r>
          </a:p>
        </p:txBody>
      </p:sp>
      <p:sp>
        <p:nvSpPr>
          <p:cNvPr id="4" name="Content Placeholder 2">
            <a:extLst>
              <a:ext uri="{FF2B5EF4-FFF2-40B4-BE49-F238E27FC236}">
                <a16:creationId xmlns:a16="http://schemas.microsoft.com/office/drawing/2014/main" id="{D456E01C-C0AC-F3F3-8CF7-691ABAE5DE96}"/>
              </a:ext>
            </a:extLst>
          </p:cNvPr>
          <p:cNvSpPr txBox="1">
            <a:spLocks/>
          </p:cNvSpPr>
          <p:nvPr/>
        </p:nvSpPr>
        <p:spPr>
          <a:xfrm>
            <a:off x="761802" y="2285998"/>
            <a:ext cx="4646905" cy="4070351"/>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sz="1900" dirty="0"/>
          </a:p>
          <a:p>
            <a:pPr marL="0" indent="0">
              <a:buNone/>
            </a:pPr>
            <a:r>
              <a:rPr lang="en-US" sz="1900" dirty="0"/>
              <a:t>You will be able to hire a rucksack cheaply from Let’s Get Out so you do not need to buy one. We will share this link once LGO set it up. </a:t>
            </a:r>
          </a:p>
          <a:p>
            <a:pPr marL="0" indent="0">
              <a:buNone/>
            </a:pPr>
            <a:endParaRPr lang="en-US" sz="1900" dirty="0"/>
          </a:p>
          <a:p>
            <a:pPr marL="0" indent="0">
              <a:buNone/>
            </a:pPr>
            <a:r>
              <a:rPr lang="en-US" sz="1900" dirty="0"/>
              <a:t>Please book for the expedition date and it will also be available for training. </a:t>
            </a:r>
          </a:p>
          <a:p>
            <a:pPr marL="0" indent="0">
              <a:buNone/>
            </a:pPr>
            <a:endParaRPr lang="en-US" sz="1900" dirty="0"/>
          </a:p>
          <a:p>
            <a:pPr marL="0" indent="0">
              <a:buNone/>
            </a:pPr>
            <a:r>
              <a:rPr lang="en-US" sz="1900" dirty="0"/>
              <a:t>We have a code for PPG students which will be sent out to those eligible. This allows free rucksack hire.</a:t>
            </a:r>
          </a:p>
          <a:p>
            <a:pPr marL="0" indent="0">
              <a:buNone/>
            </a:pPr>
            <a:endParaRPr lang="en-US" sz="1700" dirty="0"/>
          </a:p>
        </p:txBody>
      </p:sp>
      <p:pic>
        <p:nvPicPr>
          <p:cNvPr id="7" name="Picture 6" descr="Assorted items on a floor">
            <a:extLst>
              <a:ext uri="{FF2B5EF4-FFF2-40B4-BE49-F238E27FC236}">
                <a16:creationId xmlns:a16="http://schemas.microsoft.com/office/drawing/2014/main" id="{1A1D0EA0-33E8-0F5B-B702-7E681B7D5264}"/>
              </a:ext>
            </a:extLst>
          </p:cNvPr>
          <p:cNvPicPr>
            <a:picLocks noChangeAspect="1"/>
          </p:cNvPicPr>
          <p:nvPr/>
        </p:nvPicPr>
        <p:blipFill>
          <a:blip r:embed="rId2"/>
          <a:srcRect l="27052" r="13547" b="-2"/>
          <a:stretch/>
        </p:blipFill>
        <p:spPr>
          <a:xfrm>
            <a:off x="6096000" y="1"/>
            <a:ext cx="6102825" cy="6858000"/>
          </a:xfrm>
          <a:prstGeom prst="rect">
            <a:avLst/>
          </a:prstGeom>
        </p:spPr>
      </p:pic>
    </p:spTree>
    <p:extLst>
      <p:ext uri="{BB962C8B-B14F-4D97-AF65-F5344CB8AC3E}">
        <p14:creationId xmlns:p14="http://schemas.microsoft.com/office/powerpoint/2010/main" val="2351010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5D2E787-8868-C66D-9D5A-DE304E943D99}"/>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A037CA-3966-C7E5-B897-62E239F35128}"/>
              </a:ext>
            </a:extLst>
          </p:cNvPr>
          <p:cNvSpPr>
            <a:spLocks noGrp="1"/>
          </p:cNvSpPr>
          <p:nvPr>
            <p:ph type="title"/>
          </p:nvPr>
        </p:nvSpPr>
        <p:spPr>
          <a:xfrm>
            <a:off x="686834" y="1153572"/>
            <a:ext cx="3200400" cy="4461163"/>
          </a:xfrm>
        </p:spPr>
        <p:txBody>
          <a:bodyPr>
            <a:normAutofit/>
          </a:bodyPr>
          <a:lstStyle/>
          <a:p>
            <a:r>
              <a:rPr lang="en-GB">
                <a:solidFill>
                  <a:srgbClr val="FFFFFF"/>
                </a:solidFill>
              </a:rPr>
              <a:t>Kit for Expedition</a:t>
            </a:r>
          </a:p>
        </p:txBody>
      </p:sp>
      <p:sp>
        <p:nvSpPr>
          <p:cNvPr id="25" name="Arc 24">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A8F79C4-5338-BA09-4690-398235559C8E}"/>
              </a:ext>
            </a:extLst>
          </p:cNvPr>
          <p:cNvSpPr>
            <a:spLocks noGrp="1"/>
          </p:cNvSpPr>
          <p:nvPr>
            <p:ph idx="1"/>
          </p:nvPr>
        </p:nvSpPr>
        <p:spPr>
          <a:xfrm>
            <a:off x="4447308" y="591344"/>
            <a:ext cx="6906491" cy="5585619"/>
          </a:xfrm>
        </p:spPr>
        <p:txBody>
          <a:bodyPr anchor="ctr">
            <a:normAutofit lnSpcReduction="10000"/>
          </a:bodyPr>
          <a:lstStyle/>
          <a:p>
            <a:pPr marL="0" indent="0">
              <a:buNone/>
            </a:pPr>
            <a:r>
              <a:rPr lang="en-GB" dirty="0"/>
              <a:t>Provided for you: </a:t>
            </a:r>
          </a:p>
          <a:p>
            <a:r>
              <a:rPr lang="en-GB" dirty="0"/>
              <a:t>Tents</a:t>
            </a:r>
          </a:p>
          <a:p>
            <a:r>
              <a:rPr lang="en-GB" dirty="0"/>
              <a:t>Stoves</a:t>
            </a:r>
          </a:p>
          <a:p>
            <a:r>
              <a:rPr lang="en-GB" dirty="0"/>
              <a:t>Gas</a:t>
            </a:r>
          </a:p>
          <a:p>
            <a:r>
              <a:rPr lang="en-GB" dirty="0"/>
              <a:t>Maps </a:t>
            </a:r>
          </a:p>
          <a:p>
            <a:r>
              <a:rPr lang="en-GB" dirty="0"/>
              <a:t>Compasses </a:t>
            </a:r>
          </a:p>
          <a:p>
            <a:endParaRPr lang="en-GB" dirty="0"/>
          </a:p>
          <a:p>
            <a:r>
              <a:rPr lang="en-GB" dirty="0"/>
              <a:t>There will be a summer term letter about expedition kit (e.g. waterproofs, walking boots, food, sleeping bags, sleeping mats etc that you do need to borrow from a friend/ buy)</a:t>
            </a:r>
          </a:p>
        </p:txBody>
      </p:sp>
    </p:spTree>
    <p:extLst>
      <p:ext uri="{BB962C8B-B14F-4D97-AF65-F5344CB8AC3E}">
        <p14:creationId xmlns:p14="http://schemas.microsoft.com/office/powerpoint/2010/main" val="3676475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ssorted items on a floor">
            <a:extLst>
              <a:ext uri="{FF2B5EF4-FFF2-40B4-BE49-F238E27FC236}">
                <a16:creationId xmlns:a16="http://schemas.microsoft.com/office/drawing/2014/main" id="{DFE7DB97-B8EA-0E00-D860-8148D24AE489}"/>
              </a:ext>
            </a:extLst>
          </p:cNvPr>
          <p:cNvPicPr>
            <a:picLocks noChangeAspect="1"/>
          </p:cNvPicPr>
          <p:nvPr/>
        </p:nvPicPr>
        <p:blipFill>
          <a:blip r:embed="rId2">
            <a:alphaModFix amt="50000"/>
          </a:blip>
          <a:srcRect t="4768" b="10963"/>
          <a:stretch>
            <a:fillRect/>
          </a:stretch>
        </p:blipFill>
        <p:spPr>
          <a:xfrm>
            <a:off x="20" y="1"/>
            <a:ext cx="12191980" cy="6857999"/>
          </a:xfrm>
          <a:prstGeom prst="rect">
            <a:avLst/>
          </a:prstGeom>
        </p:spPr>
      </p:pic>
      <p:sp>
        <p:nvSpPr>
          <p:cNvPr id="4" name="Title 3">
            <a:extLst>
              <a:ext uri="{FF2B5EF4-FFF2-40B4-BE49-F238E27FC236}">
                <a16:creationId xmlns:a16="http://schemas.microsoft.com/office/drawing/2014/main" id="{0E9795A0-7CC3-D235-1494-09918B65F987}"/>
              </a:ext>
            </a:extLst>
          </p:cNvPr>
          <p:cNvSpPr>
            <a:spLocks noGrp="1"/>
          </p:cNvSpPr>
          <p:nvPr>
            <p:ph type="ctrTitle"/>
          </p:nvPr>
        </p:nvSpPr>
        <p:spPr>
          <a:xfrm>
            <a:off x="1524000" y="1122362"/>
            <a:ext cx="9144000" cy="2900518"/>
          </a:xfrm>
        </p:spPr>
        <p:txBody>
          <a:bodyPr>
            <a:normAutofit/>
          </a:bodyPr>
          <a:lstStyle/>
          <a:p>
            <a:r>
              <a:rPr lang="en-GB" dirty="0">
                <a:solidFill>
                  <a:srgbClr val="FFFFFF"/>
                </a:solidFill>
              </a:rPr>
              <a:t>Tents and Teams</a:t>
            </a:r>
          </a:p>
        </p:txBody>
      </p:sp>
      <p:sp>
        <p:nvSpPr>
          <p:cNvPr id="5" name="Subtitle 4">
            <a:extLst>
              <a:ext uri="{FF2B5EF4-FFF2-40B4-BE49-F238E27FC236}">
                <a16:creationId xmlns:a16="http://schemas.microsoft.com/office/drawing/2014/main" id="{8B9C5E84-CB95-8916-832E-9230A49D7615}"/>
              </a:ext>
            </a:extLst>
          </p:cNvPr>
          <p:cNvSpPr>
            <a:spLocks noGrp="1"/>
          </p:cNvSpPr>
          <p:nvPr>
            <p:ph type="subTitle" idx="1"/>
          </p:nvPr>
        </p:nvSpPr>
        <p:spPr>
          <a:xfrm>
            <a:off x="1524000" y="4159404"/>
            <a:ext cx="9144000" cy="1098395"/>
          </a:xfrm>
        </p:spPr>
        <p:txBody>
          <a:bodyPr>
            <a:normAutofit/>
          </a:bodyPr>
          <a:lstStyle/>
          <a:p>
            <a:r>
              <a:rPr lang="en-GB">
                <a:solidFill>
                  <a:srgbClr val="FFFFFF"/>
                </a:solidFill>
              </a:rPr>
              <a:t>MEE</a:t>
            </a:r>
          </a:p>
        </p:txBody>
      </p:sp>
    </p:spTree>
    <p:extLst>
      <p:ext uri="{BB962C8B-B14F-4D97-AF65-F5344CB8AC3E}">
        <p14:creationId xmlns:p14="http://schemas.microsoft.com/office/powerpoint/2010/main" val="11736568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700"/>
                                        <p:tgtEl>
                                          <p:spTgt spid="4"/>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7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A3573A-2556-47D9-9623-84D46B505914}"/>
              </a:ext>
            </a:extLst>
          </p:cNvPr>
          <p:cNvSpPr>
            <a:spLocks noGrp="1"/>
          </p:cNvSpPr>
          <p:nvPr>
            <p:ph type="title"/>
          </p:nvPr>
        </p:nvSpPr>
        <p:spPr>
          <a:xfrm>
            <a:off x="1171074" y="1396686"/>
            <a:ext cx="3240506" cy="4064628"/>
          </a:xfrm>
        </p:spPr>
        <p:txBody>
          <a:bodyPr>
            <a:normAutofit/>
          </a:bodyPr>
          <a:lstStyle/>
          <a:p>
            <a:r>
              <a:rPr lang="en-GB">
                <a:solidFill>
                  <a:srgbClr val="FFFFFF"/>
                </a:solidFill>
              </a:rPr>
              <a:t>Expedition student groups</a:t>
            </a:r>
          </a:p>
        </p:txBody>
      </p:sp>
      <p:sp>
        <p:nvSpPr>
          <p:cNvPr id="17" name="Arc 16">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31AF43C-2899-3B5C-297D-00972DDFC44F}"/>
              </a:ext>
            </a:extLst>
          </p:cNvPr>
          <p:cNvSpPr>
            <a:spLocks noGrp="1"/>
          </p:cNvSpPr>
          <p:nvPr>
            <p:ph idx="1"/>
          </p:nvPr>
        </p:nvSpPr>
        <p:spPr>
          <a:xfrm>
            <a:off x="5370153" y="1526033"/>
            <a:ext cx="5536397" cy="4951281"/>
          </a:xfrm>
        </p:spPr>
        <p:txBody>
          <a:bodyPr>
            <a:normAutofit lnSpcReduction="10000"/>
          </a:bodyPr>
          <a:lstStyle/>
          <a:p>
            <a:r>
              <a:rPr lang="en-GB" sz="2400" dirty="0"/>
              <a:t>All students camp on the same site</a:t>
            </a:r>
          </a:p>
          <a:p>
            <a:r>
              <a:rPr lang="en-GB" sz="2400" dirty="0"/>
              <a:t>Most tents will have 3 people though some may have 2 </a:t>
            </a:r>
          </a:p>
          <a:p>
            <a:r>
              <a:rPr lang="en-GB" sz="2400" dirty="0"/>
              <a:t>We match up ‘tent groups’ to create ‘walking groups’. Usually these are two tent groups of 3 to create a walking group of 6. </a:t>
            </a:r>
          </a:p>
          <a:p>
            <a:pPr marL="0" indent="0">
              <a:buNone/>
            </a:pPr>
            <a:endParaRPr lang="en-GB" sz="2400" dirty="0"/>
          </a:p>
          <a:p>
            <a:r>
              <a:rPr lang="en-GB" sz="2400" dirty="0"/>
              <a:t>This year we are trialling ‘clever groups’ to help us</a:t>
            </a:r>
          </a:p>
          <a:p>
            <a:r>
              <a:rPr lang="en-GB" sz="2400" dirty="0"/>
              <a:t>Please complete this by the 5</a:t>
            </a:r>
            <a:r>
              <a:rPr lang="en-GB" sz="2400" baseline="30000" dirty="0"/>
              <a:t>th</a:t>
            </a:r>
            <a:r>
              <a:rPr lang="en-GB" sz="2400" dirty="0"/>
              <a:t> January so we can assign your groups ahead of the training day</a:t>
            </a:r>
          </a:p>
        </p:txBody>
      </p:sp>
    </p:spTree>
    <p:extLst>
      <p:ext uri="{BB962C8B-B14F-4D97-AF65-F5344CB8AC3E}">
        <p14:creationId xmlns:p14="http://schemas.microsoft.com/office/powerpoint/2010/main" val="1286552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D3A4F11D-BAB7-7042-3334-1220D5F5F836}"/>
              </a:ext>
            </a:extLst>
          </p:cNvPr>
          <p:cNvPicPr>
            <a:picLocks noChangeAspect="1"/>
          </p:cNvPicPr>
          <p:nvPr/>
        </p:nvPicPr>
        <p:blipFill>
          <a:blip r:embed="rId2"/>
          <a:stretch>
            <a:fillRect/>
          </a:stretch>
        </p:blipFill>
        <p:spPr>
          <a:xfrm>
            <a:off x="2328336" y="1447523"/>
            <a:ext cx="7535327" cy="3962953"/>
          </a:xfrm>
          <a:prstGeom prst="rect">
            <a:avLst/>
          </a:prstGeom>
        </p:spPr>
      </p:pic>
    </p:spTree>
    <p:extLst>
      <p:ext uri="{BB962C8B-B14F-4D97-AF65-F5344CB8AC3E}">
        <p14:creationId xmlns:p14="http://schemas.microsoft.com/office/powerpoint/2010/main" val="31722459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D6FC189E-CEBD-70D0-D607-97105C01AB71}"/>
              </a:ext>
            </a:extLst>
          </p:cNvPr>
          <p:cNvPicPr>
            <a:picLocks noChangeAspect="1"/>
          </p:cNvPicPr>
          <p:nvPr/>
        </p:nvPicPr>
        <p:blipFill>
          <a:blip r:embed="rId2"/>
          <a:stretch>
            <a:fillRect/>
          </a:stretch>
        </p:blipFill>
        <p:spPr>
          <a:xfrm>
            <a:off x="2533142" y="1528530"/>
            <a:ext cx="7278116" cy="3324689"/>
          </a:xfrm>
          <a:prstGeom prst="rect">
            <a:avLst/>
          </a:prstGeom>
        </p:spPr>
      </p:pic>
    </p:spTree>
    <p:extLst>
      <p:ext uri="{BB962C8B-B14F-4D97-AF65-F5344CB8AC3E}">
        <p14:creationId xmlns:p14="http://schemas.microsoft.com/office/powerpoint/2010/main" val="44016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604DA51B-FD09-5AE1-C440-74CB9524AF42}"/>
              </a:ext>
            </a:extLst>
          </p:cNvPr>
          <p:cNvPicPr>
            <a:picLocks noChangeAspect="1"/>
          </p:cNvPicPr>
          <p:nvPr/>
        </p:nvPicPr>
        <p:blipFill>
          <a:blip r:embed="rId2"/>
          <a:stretch>
            <a:fillRect/>
          </a:stretch>
        </p:blipFill>
        <p:spPr>
          <a:xfrm>
            <a:off x="542150" y="1128391"/>
            <a:ext cx="11107700" cy="4601217"/>
          </a:xfrm>
          <a:prstGeom prst="rect">
            <a:avLst/>
          </a:prstGeom>
        </p:spPr>
      </p:pic>
    </p:spTree>
    <p:extLst>
      <p:ext uri="{BB962C8B-B14F-4D97-AF65-F5344CB8AC3E}">
        <p14:creationId xmlns:p14="http://schemas.microsoft.com/office/powerpoint/2010/main" val="27979041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AI-generated content may be incorrect.">
            <a:extLst>
              <a:ext uri="{FF2B5EF4-FFF2-40B4-BE49-F238E27FC236}">
                <a16:creationId xmlns:a16="http://schemas.microsoft.com/office/drawing/2014/main" id="{3EF02DC0-AD6F-706A-1346-E3724EC51DE8}"/>
              </a:ext>
            </a:extLst>
          </p:cNvPr>
          <p:cNvPicPr>
            <a:picLocks noChangeAspect="1"/>
          </p:cNvPicPr>
          <p:nvPr/>
        </p:nvPicPr>
        <p:blipFill>
          <a:blip r:embed="rId2"/>
          <a:stretch>
            <a:fillRect/>
          </a:stretch>
        </p:blipFill>
        <p:spPr>
          <a:xfrm>
            <a:off x="499281" y="537784"/>
            <a:ext cx="11193437" cy="5420481"/>
          </a:xfrm>
          <a:prstGeom prst="rect">
            <a:avLst/>
          </a:prstGeom>
        </p:spPr>
      </p:pic>
    </p:spTree>
    <p:extLst>
      <p:ext uri="{BB962C8B-B14F-4D97-AF65-F5344CB8AC3E}">
        <p14:creationId xmlns:p14="http://schemas.microsoft.com/office/powerpoint/2010/main" val="19289669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a:extLst>
            <a:ext uri="{FF2B5EF4-FFF2-40B4-BE49-F238E27FC236}">
              <a16:creationId xmlns:a16="http://schemas.microsoft.com/office/drawing/2014/main" id="{FCBD9001-E24A-6305-CF19-3C0753276213}"/>
            </a:ext>
          </a:extLst>
        </p:cNvPr>
        <p:cNvGrpSpPr/>
        <p:nvPr/>
      </p:nvGrpSpPr>
      <p:grpSpPr>
        <a:xfrm>
          <a:off x="0" y="0"/>
          <a:ext cx="0" cy="0"/>
          <a:chOff x="0" y="0"/>
          <a:chExt cx="0" cy="0"/>
        </a:xfrm>
      </p:grpSpPr>
      <p:sp>
        <p:nvSpPr>
          <p:cNvPr id="17" name="Rectangle 16">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Gold medal">
            <a:extLst>
              <a:ext uri="{FF2B5EF4-FFF2-40B4-BE49-F238E27FC236}">
                <a16:creationId xmlns:a16="http://schemas.microsoft.com/office/drawing/2014/main" id="{4FABBAD0-45CE-B2F7-B21F-C8B05E64F151}"/>
              </a:ext>
            </a:extLst>
          </p:cNvPr>
          <p:cNvPicPr>
            <a:picLocks noChangeAspect="1"/>
          </p:cNvPicPr>
          <p:nvPr/>
        </p:nvPicPr>
        <p:blipFill>
          <a:blip r:embed="rId2">
            <a:alphaModFix amt="50000"/>
          </a:blip>
          <a:srcRect t="15730"/>
          <a:stretch/>
        </p:blipFill>
        <p:spPr>
          <a:xfrm>
            <a:off x="20" y="1"/>
            <a:ext cx="12191980" cy="6857999"/>
          </a:xfrm>
          <a:prstGeom prst="rect">
            <a:avLst/>
          </a:prstGeom>
        </p:spPr>
      </p:pic>
      <p:sp>
        <p:nvSpPr>
          <p:cNvPr id="2" name="Title 1">
            <a:extLst>
              <a:ext uri="{FF2B5EF4-FFF2-40B4-BE49-F238E27FC236}">
                <a16:creationId xmlns:a16="http://schemas.microsoft.com/office/drawing/2014/main" id="{031F1ECE-1C85-07D6-2873-E61225B0C588}"/>
              </a:ext>
            </a:extLst>
          </p:cNvPr>
          <p:cNvSpPr>
            <a:spLocks noGrp="1"/>
          </p:cNvSpPr>
          <p:nvPr>
            <p:ph type="ctrTitle"/>
          </p:nvPr>
        </p:nvSpPr>
        <p:spPr>
          <a:xfrm>
            <a:off x="1524000" y="1122362"/>
            <a:ext cx="9144000" cy="2900518"/>
          </a:xfrm>
        </p:spPr>
        <p:txBody>
          <a:bodyPr>
            <a:normAutofit/>
          </a:bodyPr>
          <a:lstStyle/>
          <a:p>
            <a:r>
              <a:rPr lang="en-GB">
                <a:solidFill>
                  <a:srgbClr val="FFFFFF"/>
                </a:solidFill>
              </a:rPr>
              <a:t>Bronze Award Requirements </a:t>
            </a:r>
          </a:p>
        </p:txBody>
      </p:sp>
      <p:sp>
        <p:nvSpPr>
          <p:cNvPr id="3" name="Subtitle 2">
            <a:extLst>
              <a:ext uri="{FF2B5EF4-FFF2-40B4-BE49-F238E27FC236}">
                <a16:creationId xmlns:a16="http://schemas.microsoft.com/office/drawing/2014/main" id="{38950B24-CED4-3244-DBFC-ADE9BA33E3AF}"/>
              </a:ext>
            </a:extLst>
          </p:cNvPr>
          <p:cNvSpPr>
            <a:spLocks noGrp="1"/>
          </p:cNvSpPr>
          <p:nvPr>
            <p:ph type="subTitle" idx="1"/>
          </p:nvPr>
        </p:nvSpPr>
        <p:spPr>
          <a:xfrm>
            <a:off x="1524000" y="4159404"/>
            <a:ext cx="9144000" cy="1098395"/>
          </a:xfrm>
        </p:spPr>
        <p:txBody>
          <a:bodyPr>
            <a:normAutofit/>
          </a:bodyPr>
          <a:lstStyle/>
          <a:p>
            <a:r>
              <a:rPr lang="en-GB">
                <a:solidFill>
                  <a:srgbClr val="FFFFFF"/>
                </a:solidFill>
              </a:rPr>
              <a:t>EAC</a:t>
            </a:r>
          </a:p>
        </p:txBody>
      </p:sp>
    </p:spTree>
    <p:extLst>
      <p:ext uri="{BB962C8B-B14F-4D97-AF65-F5344CB8AC3E}">
        <p14:creationId xmlns:p14="http://schemas.microsoft.com/office/powerpoint/2010/main" val="225481968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9F12C5-B4E8-3B3A-73CB-310967900E6D}"/>
              </a:ext>
            </a:extLst>
          </p:cNvPr>
          <p:cNvSpPr>
            <a:spLocks noGrp="1"/>
          </p:cNvSpPr>
          <p:nvPr>
            <p:ph type="title"/>
          </p:nvPr>
        </p:nvSpPr>
        <p:spPr/>
        <p:txBody>
          <a:bodyPr/>
          <a:lstStyle/>
          <a:p>
            <a:r>
              <a:rPr lang="en-GB" dirty="0"/>
              <a:t>Logging in to eDofE</a:t>
            </a:r>
          </a:p>
        </p:txBody>
      </p:sp>
      <p:sp>
        <p:nvSpPr>
          <p:cNvPr id="3" name="Content Placeholder 2">
            <a:extLst>
              <a:ext uri="{FF2B5EF4-FFF2-40B4-BE49-F238E27FC236}">
                <a16:creationId xmlns:a16="http://schemas.microsoft.com/office/drawing/2014/main" id="{F776711B-6632-3172-B3EB-4A40977091A6}"/>
              </a:ext>
            </a:extLst>
          </p:cNvPr>
          <p:cNvSpPr>
            <a:spLocks noGrp="1"/>
          </p:cNvSpPr>
          <p:nvPr>
            <p:ph idx="1"/>
          </p:nvPr>
        </p:nvSpPr>
        <p:spPr>
          <a:xfrm>
            <a:off x="838200" y="1825625"/>
            <a:ext cx="4487944" cy="4351338"/>
          </a:xfrm>
        </p:spPr>
        <p:txBody>
          <a:bodyPr>
            <a:normAutofit fontScale="92500" lnSpcReduction="20000"/>
          </a:bodyPr>
          <a:lstStyle/>
          <a:p>
            <a:r>
              <a:rPr lang="en-GB" dirty="0"/>
              <a:t>Log in sheet given in form</a:t>
            </a:r>
          </a:p>
          <a:p>
            <a:r>
              <a:rPr lang="en-GB" dirty="0"/>
              <a:t>Electronic copy on teams assignment</a:t>
            </a:r>
          </a:p>
          <a:p>
            <a:r>
              <a:rPr lang="en-GB" dirty="0"/>
              <a:t>Log in at home, on the app, or at the welcome sessions (January)</a:t>
            </a:r>
          </a:p>
          <a:p>
            <a:r>
              <a:rPr lang="en-GB" dirty="0"/>
              <a:t>Once you are logged in and enter the contact details a welcome pack is posted to you.</a:t>
            </a:r>
          </a:p>
          <a:p>
            <a:r>
              <a:rPr lang="en-GB" dirty="0"/>
              <a:t>Students can change their name if they want a different name on the certificate.</a:t>
            </a:r>
          </a:p>
        </p:txBody>
      </p:sp>
      <p:pic>
        <p:nvPicPr>
          <p:cNvPr id="5" name="Picture 4" descr="A close-up of a form&#10;&#10;AI-generated content may be incorrect.">
            <a:extLst>
              <a:ext uri="{FF2B5EF4-FFF2-40B4-BE49-F238E27FC236}">
                <a16:creationId xmlns:a16="http://schemas.microsoft.com/office/drawing/2014/main" id="{6268C62B-DE4E-BF3B-136E-16DCFC684FD4}"/>
              </a:ext>
            </a:extLst>
          </p:cNvPr>
          <p:cNvPicPr>
            <a:picLocks noChangeAspect="1"/>
          </p:cNvPicPr>
          <p:nvPr/>
        </p:nvPicPr>
        <p:blipFill>
          <a:blip r:embed="rId2"/>
          <a:stretch>
            <a:fillRect/>
          </a:stretch>
        </p:blipFill>
        <p:spPr>
          <a:xfrm>
            <a:off x="5217314" y="365125"/>
            <a:ext cx="9821580" cy="6492875"/>
          </a:xfrm>
          <a:prstGeom prst="rect">
            <a:avLst/>
          </a:prstGeom>
        </p:spPr>
      </p:pic>
    </p:spTree>
    <p:extLst>
      <p:ext uri="{BB962C8B-B14F-4D97-AF65-F5344CB8AC3E}">
        <p14:creationId xmlns:p14="http://schemas.microsoft.com/office/powerpoint/2010/main" val="20278702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F6335-1DD6-93E1-173C-7D9DCC6306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2FDC42-720A-254D-653A-A1BD998B8C71}"/>
              </a:ext>
            </a:extLst>
          </p:cNvPr>
          <p:cNvSpPr>
            <a:spLocks noGrp="1"/>
          </p:cNvSpPr>
          <p:nvPr>
            <p:ph type="title"/>
          </p:nvPr>
        </p:nvSpPr>
        <p:spPr/>
        <p:txBody>
          <a:bodyPr/>
          <a:lstStyle/>
          <a:p>
            <a:r>
              <a:rPr lang="en-GB" dirty="0"/>
              <a:t>Individual sections</a:t>
            </a:r>
          </a:p>
        </p:txBody>
      </p:sp>
      <p:sp>
        <p:nvSpPr>
          <p:cNvPr id="3" name="Content Placeholder 2">
            <a:extLst>
              <a:ext uri="{FF2B5EF4-FFF2-40B4-BE49-F238E27FC236}">
                <a16:creationId xmlns:a16="http://schemas.microsoft.com/office/drawing/2014/main" id="{5997A0E5-104D-5333-AC5E-4275A9951E00}"/>
              </a:ext>
            </a:extLst>
          </p:cNvPr>
          <p:cNvSpPr>
            <a:spLocks noGrp="1"/>
          </p:cNvSpPr>
          <p:nvPr>
            <p:ph idx="1"/>
          </p:nvPr>
        </p:nvSpPr>
        <p:spPr>
          <a:xfrm>
            <a:off x="838200" y="1825625"/>
            <a:ext cx="10515600" cy="4351338"/>
          </a:xfrm>
        </p:spPr>
        <p:txBody>
          <a:bodyPr vert="horz" lIns="91440" tIns="45720" rIns="91440" bIns="45720" rtlCol="0" anchor="t">
            <a:normAutofit fontScale="92500" lnSpcReduction="10000"/>
          </a:bodyPr>
          <a:lstStyle/>
          <a:p>
            <a:r>
              <a:rPr lang="en-GB" dirty="0"/>
              <a:t>As well as the expedition DofE awards have 3 individual sections that need to be completed to get the award:</a:t>
            </a:r>
          </a:p>
          <a:p>
            <a:pPr lvl="1"/>
            <a:r>
              <a:rPr lang="en-GB" dirty="0"/>
              <a:t>Volunteering</a:t>
            </a:r>
          </a:p>
          <a:p>
            <a:pPr lvl="1"/>
            <a:r>
              <a:rPr lang="en-GB" dirty="0"/>
              <a:t>Physical activity</a:t>
            </a:r>
          </a:p>
          <a:p>
            <a:pPr lvl="1"/>
            <a:r>
              <a:rPr lang="en-GB" dirty="0"/>
              <a:t>Skills development</a:t>
            </a:r>
          </a:p>
          <a:p>
            <a:r>
              <a:rPr lang="en-GB" dirty="0"/>
              <a:t>Each section should be completed for at least 1 hour a week. </a:t>
            </a:r>
          </a:p>
          <a:p>
            <a:r>
              <a:rPr lang="en-GB" dirty="0"/>
              <a:t>2 sections are 3 months, 1 is 6 months (participants choice)</a:t>
            </a:r>
          </a:p>
          <a:p>
            <a:r>
              <a:rPr lang="en-GB" dirty="0"/>
              <a:t>Each activity should be something the participant decides to do and CANNOT be part of their regular school activities. </a:t>
            </a:r>
          </a:p>
          <a:p>
            <a:r>
              <a:rPr lang="en-GB" dirty="0"/>
              <a:t>Welcome sessions will offer students ideas about what to do if they are unsure. </a:t>
            </a:r>
          </a:p>
          <a:p>
            <a:endParaRPr lang="en-GB" dirty="0"/>
          </a:p>
        </p:txBody>
      </p:sp>
    </p:spTree>
    <p:extLst>
      <p:ext uri="{BB962C8B-B14F-4D97-AF65-F5344CB8AC3E}">
        <p14:creationId xmlns:p14="http://schemas.microsoft.com/office/powerpoint/2010/main" val="2803687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6D5AF-4778-1F0A-DEB1-06A58566F33C}"/>
              </a:ext>
            </a:extLst>
          </p:cNvPr>
          <p:cNvSpPr>
            <a:spLocks noGrp="1"/>
          </p:cNvSpPr>
          <p:nvPr>
            <p:ph type="title"/>
          </p:nvPr>
        </p:nvSpPr>
        <p:spPr/>
        <p:txBody>
          <a:bodyPr/>
          <a:lstStyle/>
          <a:p>
            <a:r>
              <a:rPr lang="en-GB" dirty="0"/>
              <a:t>Individual sections: Plans</a:t>
            </a:r>
          </a:p>
        </p:txBody>
      </p:sp>
      <p:sp>
        <p:nvSpPr>
          <p:cNvPr id="3" name="Content Placeholder 2">
            <a:extLst>
              <a:ext uri="{FF2B5EF4-FFF2-40B4-BE49-F238E27FC236}">
                <a16:creationId xmlns:a16="http://schemas.microsoft.com/office/drawing/2014/main" id="{841A2C27-BF93-8E14-9BF1-0FAEC4D708EC}"/>
              </a:ext>
            </a:extLst>
          </p:cNvPr>
          <p:cNvSpPr>
            <a:spLocks noGrp="1"/>
          </p:cNvSpPr>
          <p:nvPr>
            <p:ph idx="1"/>
          </p:nvPr>
        </p:nvSpPr>
        <p:spPr>
          <a:xfrm>
            <a:off x="838200" y="1456566"/>
            <a:ext cx="6288464" cy="4952325"/>
          </a:xfrm>
        </p:spPr>
        <p:txBody>
          <a:bodyPr>
            <a:normAutofit fontScale="92500" lnSpcReduction="10000"/>
          </a:bodyPr>
          <a:lstStyle/>
          <a:p>
            <a:r>
              <a:rPr lang="en-GB" dirty="0"/>
              <a:t>The reverse of the log in sheet has a planning sheet. </a:t>
            </a:r>
          </a:p>
          <a:p>
            <a:r>
              <a:rPr lang="en-GB" dirty="0"/>
              <a:t>Please complete the sheet and get approval before putting onto eDofE. Changing on eDofE is hard. </a:t>
            </a:r>
          </a:p>
          <a:p>
            <a:pPr marL="0" indent="0">
              <a:buNone/>
            </a:pPr>
            <a:r>
              <a:rPr lang="en-GB" b="1" dirty="0"/>
              <a:t>Common issues:</a:t>
            </a:r>
          </a:p>
          <a:p>
            <a:r>
              <a:rPr lang="en-GB" dirty="0"/>
              <a:t>Dates: At least 13 full weeks/3 full calendar months apart. Any breaks must be made up</a:t>
            </a:r>
          </a:p>
          <a:p>
            <a:r>
              <a:rPr lang="en-GB" dirty="0"/>
              <a:t>Goals: Achievable in the 3/6 months</a:t>
            </a:r>
          </a:p>
          <a:p>
            <a:r>
              <a:rPr lang="en-GB" dirty="0"/>
              <a:t>Assessors: Cannot be parents/friends etc. And their “role” must be related to what they are assessing you for. </a:t>
            </a:r>
          </a:p>
          <a:p>
            <a:endParaRPr lang="en-GB" dirty="0"/>
          </a:p>
          <a:p>
            <a:endParaRPr lang="en-GB" dirty="0"/>
          </a:p>
        </p:txBody>
      </p:sp>
      <p:pic>
        <p:nvPicPr>
          <p:cNvPr id="5" name="Picture 4" descr="A screenshot of a computer&#10;&#10;AI-generated content may be incorrect.">
            <a:extLst>
              <a:ext uri="{FF2B5EF4-FFF2-40B4-BE49-F238E27FC236}">
                <a16:creationId xmlns:a16="http://schemas.microsoft.com/office/drawing/2014/main" id="{C162C68B-EE39-043A-D102-209ABF2853B7}"/>
              </a:ext>
            </a:extLst>
          </p:cNvPr>
          <p:cNvPicPr>
            <a:picLocks noChangeAspect="1"/>
          </p:cNvPicPr>
          <p:nvPr/>
        </p:nvPicPr>
        <p:blipFill>
          <a:blip r:embed="rId2"/>
          <a:srcRect r="50160"/>
          <a:stretch>
            <a:fillRect/>
          </a:stretch>
        </p:blipFill>
        <p:spPr>
          <a:xfrm>
            <a:off x="7018255" y="0"/>
            <a:ext cx="5289732" cy="7107483"/>
          </a:xfrm>
          <a:prstGeom prst="rect">
            <a:avLst/>
          </a:prstGeom>
        </p:spPr>
      </p:pic>
      <p:sp>
        <p:nvSpPr>
          <p:cNvPr id="6" name="Rectangle 5">
            <a:extLst>
              <a:ext uri="{FF2B5EF4-FFF2-40B4-BE49-F238E27FC236}">
                <a16:creationId xmlns:a16="http://schemas.microsoft.com/office/drawing/2014/main" id="{3F83FC7C-B3FD-E8E1-7D78-3869C36EB6AA}"/>
              </a:ext>
            </a:extLst>
          </p:cNvPr>
          <p:cNvSpPr/>
          <p:nvPr/>
        </p:nvSpPr>
        <p:spPr>
          <a:xfrm>
            <a:off x="7381188" y="1913641"/>
            <a:ext cx="4810812" cy="655388"/>
          </a:xfrm>
          <a:prstGeom prst="rect">
            <a:avLst/>
          </a:prstGeom>
          <a:solidFill>
            <a:srgbClr val="FFFF00">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2DF01397-ABE9-3555-57A4-3B4575E18B49}"/>
              </a:ext>
            </a:extLst>
          </p:cNvPr>
          <p:cNvSpPr/>
          <p:nvPr/>
        </p:nvSpPr>
        <p:spPr>
          <a:xfrm>
            <a:off x="7381188" y="3366319"/>
            <a:ext cx="4810812" cy="374844"/>
          </a:xfrm>
          <a:prstGeom prst="rect">
            <a:avLst/>
          </a:prstGeom>
          <a:solidFill>
            <a:srgbClr val="FFFF00">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0D2C2189-77DB-CD08-10B3-F2C47B82C375}"/>
              </a:ext>
            </a:extLst>
          </p:cNvPr>
          <p:cNvSpPr/>
          <p:nvPr/>
        </p:nvSpPr>
        <p:spPr>
          <a:xfrm>
            <a:off x="7381188" y="3948584"/>
            <a:ext cx="4810812" cy="841129"/>
          </a:xfrm>
          <a:prstGeom prst="rect">
            <a:avLst/>
          </a:prstGeom>
          <a:solidFill>
            <a:srgbClr val="FFFF00">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46763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885191-32CC-693B-68A4-659050E216F1}"/>
              </a:ext>
            </a:extLst>
          </p:cNvPr>
          <p:cNvSpPr>
            <a:spLocks noGrp="1"/>
          </p:cNvSpPr>
          <p:nvPr>
            <p:ph type="title"/>
          </p:nvPr>
        </p:nvSpPr>
        <p:spPr/>
        <p:txBody>
          <a:bodyPr/>
          <a:lstStyle/>
          <a:p>
            <a:r>
              <a:rPr lang="en-GB" dirty="0"/>
              <a:t>Things that catch people out…</a:t>
            </a:r>
          </a:p>
        </p:txBody>
      </p:sp>
      <p:sp>
        <p:nvSpPr>
          <p:cNvPr id="3" name="Content Placeholder 2">
            <a:extLst>
              <a:ext uri="{FF2B5EF4-FFF2-40B4-BE49-F238E27FC236}">
                <a16:creationId xmlns:a16="http://schemas.microsoft.com/office/drawing/2014/main" id="{8A6098B9-1879-97A0-207F-30D6456B33C4}"/>
              </a:ext>
            </a:extLst>
          </p:cNvPr>
          <p:cNvSpPr>
            <a:spLocks noGrp="1"/>
          </p:cNvSpPr>
          <p:nvPr>
            <p:ph idx="1"/>
          </p:nvPr>
        </p:nvSpPr>
        <p:spPr/>
        <p:txBody>
          <a:bodyPr vert="horz" lIns="91440" tIns="45720" rIns="91440" bIns="45720" rtlCol="0" anchor="t">
            <a:normAutofit/>
          </a:bodyPr>
          <a:lstStyle/>
          <a:p>
            <a:r>
              <a:rPr lang="en-GB" dirty="0"/>
              <a:t>Skills:</a:t>
            </a:r>
          </a:p>
          <a:p>
            <a:pPr lvl="1"/>
            <a:r>
              <a:rPr lang="en-GB" dirty="0"/>
              <a:t>Sports appreciation ≠ watching a sports team</a:t>
            </a:r>
          </a:p>
          <a:p>
            <a:pPr lvl="2"/>
            <a:r>
              <a:rPr lang="en-GB" dirty="0"/>
              <a:t>It means an understanding of the history of a certain sport and the role it has played </a:t>
            </a:r>
          </a:p>
          <a:p>
            <a:pPr lvl="1"/>
            <a:r>
              <a:rPr lang="en-GB" dirty="0"/>
              <a:t>Music appreciation ≠ learning an instrument</a:t>
            </a:r>
          </a:p>
          <a:p>
            <a:pPr lvl="2"/>
            <a:r>
              <a:rPr lang="en-GB" dirty="0"/>
              <a:t>Refers to learning about music, </a:t>
            </a:r>
            <a:r>
              <a:rPr lang="en-GB" dirty="0" err="1"/>
              <a:t>eg</a:t>
            </a:r>
            <a:r>
              <a:rPr lang="en-GB" dirty="0"/>
              <a:t> a project on history of music. Use “Music” for learning </a:t>
            </a:r>
            <a:r>
              <a:rPr lang="en-GB"/>
              <a:t>an instrument.</a:t>
            </a:r>
            <a:endParaRPr lang="en-GB" dirty="0"/>
          </a:p>
          <a:p>
            <a:pPr lvl="2"/>
            <a:r>
              <a:rPr lang="en-GB" dirty="0"/>
              <a:t>If learning an instrument is your skill, pick ‘playing a music instrument’ </a:t>
            </a:r>
          </a:p>
          <a:p>
            <a:pPr lvl="1"/>
            <a:r>
              <a:rPr lang="en-GB" dirty="0"/>
              <a:t>Games and recreation ≠ sports (including golf) </a:t>
            </a:r>
          </a:p>
          <a:p>
            <a:pPr lvl="2"/>
            <a:r>
              <a:rPr lang="en-GB" dirty="0"/>
              <a:t>Refers to board games, strategy games, e-sports or card games</a:t>
            </a:r>
          </a:p>
          <a:p>
            <a:pPr lvl="2"/>
            <a:r>
              <a:rPr lang="en-GB" dirty="0"/>
              <a:t>Skills used within sports cannot count. </a:t>
            </a:r>
            <a:r>
              <a:rPr lang="en-GB" dirty="0" err="1"/>
              <a:t>Eg.</a:t>
            </a:r>
            <a:r>
              <a:rPr lang="en-GB" dirty="0"/>
              <a:t> Getting better at lay-ups in basketball is a physical activity</a:t>
            </a:r>
          </a:p>
          <a:p>
            <a:endParaRPr lang="en-GB" dirty="0"/>
          </a:p>
        </p:txBody>
      </p:sp>
    </p:spTree>
    <p:extLst>
      <p:ext uri="{BB962C8B-B14F-4D97-AF65-F5344CB8AC3E}">
        <p14:creationId xmlns:p14="http://schemas.microsoft.com/office/powerpoint/2010/main" val="15032121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3B6677-3150-9A21-3BF7-279384B5E3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9CD1655-A4F0-6C05-C650-CA36C2068FB6}"/>
              </a:ext>
            </a:extLst>
          </p:cNvPr>
          <p:cNvSpPr>
            <a:spLocks noGrp="1"/>
          </p:cNvSpPr>
          <p:nvPr>
            <p:ph type="title"/>
          </p:nvPr>
        </p:nvSpPr>
        <p:spPr/>
        <p:txBody>
          <a:bodyPr/>
          <a:lstStyle/>
          <a:p>
            <a:r>
              <a:rPr lang="en-GB" dirty="0"/>
              <a:t>Things that catch people out…</a:t>
            </a:r>
          </a:p>
        </p:txBody>
      </p:sp>
      <p:sp>
        <p:nvSpPr>
          <p:cNvPr id="3" name="Content Placeholder 2">
            <a:extLst>
              <a:ext uri="{FF2B5EF4-FFF2-40B4-BE49-F238E27FC236}">
                <a16:creationId xmlns:a16="http://schemas.microsoft.com/office/drawing/2014/main" id="{F4C5B7C6-8FD6-DA2C-56DF-53435C9407B5}"/>
              </a:ext>
            </a:extLst>
          </p:cNvPr>
          <p:cNvSpPr>
            <a:spLocks noGrp="1"/>
          </p:cNvSpPr>
          <p:nvPr>
            <p:ph idx="1"/>
          </p:nvPr>
        </p:nvSpPr>
        <p:spPr/>
        <p:txBody>
          <a:bodyPr vert="horz" lIns="91440" tIns="45720" rIns="91440" bIns="45720" rtlCol="0" anchor="t">
            <a:normAutofit/>
          </a:bodyPr>
          <a:lstStyle/>
          <a:p>
            <a:r>
              <a:rPr lang="en-GB" dirty="0"/>
              <a:t>Physical activity:</a:t>
            </a:r>
          </a:p>
          <a:p>
            <a:pPr lvl="1"/>
            <a:r>
              <a:rPr lang="en-GB" dirty="0"/>
              <a:t>Individual keep-fit is fine, but you will need a more detailed record, and the assessor will need to be able to judge your improvement. Cannot just say you went to the gym 13 times. </a:t>
            </a:r>
          </a:p>
          <a:p>
            <a:pPr lvl="1"/>
            <a:r>
              <a:rPr lang="en-GB" dirty="0"/>
              <a:t>E.g. Couch to 5k would be okay as long as you have an assessor sign it off</a:t>
            </a:r>
          </a:p>
          <a:p>
            <a:pPr lvl="1"/>
            <a:endParaRPr lang="en-GB" dirty="0"/>
          </a:p>
          <a:p>
            <a:pPr lvl="1"/>
            <a:r>
              <a:rPr lang="en-GB" dirty="0"/>
              <a:t>Seasonal sports</a:t>
            </a:r>
          </a:p>
          <a:p>
            <a:pPr lvl="2"/>
            <a:r>
              <a:rPr lang="en-GB" dirty="0"/>
              <a:t>If you pick cricket, check that you can complete it for the full amount of time. </a:t>
            </a:r>
          </a:p>
          <a:p>
            <a:pPr lvl="2"/>
            <a:r>
              <a:rPr lang="en-GB" dirty="0"/>
              <a:t>You can switch part way though, but this is complex</a:t>
            </a:r>
          </a:p>
          <a:p>
            <a:pPr lvl="1"/>
            <a:endParaRPr lang="en-GB" dirty="0"/>
          </a:p>
          <a:p>
            <a:endParaRPr lang="en-GB" dirty="0"/>
          </a:p>
        </p:txBody>
      </p:sp>
    </p:spTree>
    <p:extLst>
      <p:ext uri="{BB962C8B-B14F-4D97-AF65-F5344CB8AC3E}">
        <p14:creationId xmlns:p14="http://schemas.microsoft.com/office/powerpoint/2010/main" val="41099029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835C7-0D6D-724C-C927-74FAC42C81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7211D8-77BD-BA7A-58E1-2B8B925A0DEC}"/>
              </a:ext>
            </a:extLst>
          </p:cNvPr>
          <p:cNvSpPr>
            <a:spLocks noGrp="1"/>
          </p:cNvSpPr>
          <p:nvPr>
            <p:ph type="title"/>
          </p:nvPr>
        </p:nvSpPr>
        <p:spPr/>
        <p:txBody>
          <a:bodyPr/>
          <a:lstStyle/>
          <a:p>
            <a:r>
              <a:rPr lang="en-GB" dirty="0"/>
              <a:t>Things that catch people out…</a:t>
            </a:r>
          </a:p>
        </p:txBody>
      </p:sp>
      <p:sp>
        <p:nvSpPr>
          <p:cNvPr id="3" name="Content Placeholder 2">
            <a:extLst>
              <a:ext uri="{FF2B5EF4-FFF2-40B4-BE49-F238E27FC236}">
                <a16:creationId xmlns:a16="http://schemas.microsoft.com/office/drawing/2014/main" id="{4D055748-25F3-F188-3B90-EECDAFC71ABC}"/>
              </a:ext>
            </a:extLst>
          </p:cNvPr>
          <p:cNvSpPr>
            <a:spLocks noGrp="1"/>
          </p:cNvSpPr>
          <p:nvPr>
            <p:ph idx="1"/>
          </p:nvPr>
        </p:nvSpPr>
        <p:spPr/>
        <p:txBody>
          <a:bodyPr/>
          <a:lstStyle/>
          <a:p>
            <a:r>
              <a:rPr lang="en-GB" dirty="0"/>
              <a:t>Volunteering:</a:t>
            </a:r>
          </a:p>
          <a:p>
            <a:pPr lvl="1"/>
            <a:r>
              <a:rPr lang="en-GB" dirty="0"/>
              <a:t>Cannot replace a role that would be paid. </a:t>
            </a:r>
            <a:r>
              <a:rPr lang="en-GB" dirty="0" err="1"/>
              <a:t>E.g</a:t>
            </a:r>
            <a:r>
              <a:rPr lang="en-GB" dirty="0"/>
              <a:t> being a receptionist </a:t>
            </a:r>
          </a:p>
          <a:p>
            <a:pPr lvl="1"/>
            <a:r>
              <a:rPr lang="en-GB" dirty="0"/>
              <a:t>Cannot be with a profit-making organisation. This often includes things such as vets.</a:t>
            </a:r>
          </a:p>
          <a:p>
            <a:pPr lvl="1"/>
            <a:r>
              <a:rPr lang="en-GB" dirty="0"/>
              <a:t>Cannot be in exchange for something. Eg volunteering to help much out horses in exchange for riding lessons will not be allowed. </a:t>
            </a:r>
          </a:p>
          <a:p>
            <a:pPr lvl="1"/>
            <a:r>
              <a:rPr lang="en-GB" dirty="0"/>
              <a:t>If you are helping an individual, you will need to explain why they are unable to manage this themselves. E.g. Taking the bins out for your family is not usually going to count. </a:t>
            </a:r>
          </a:p>
          <a:p>
            <a:pPr lvl="1"/>
            <a:r>
              <a:rPr lang="en-GB" dirty="0"/>
              <a:t>Year 9 is a tricky year for volunteering as many will not accept those under 14. We have some in school options available. </a:t>
            </a:r>
          </a:p>
          <a:p>
            <a:pPr lvl="1"/>
            <a:endParaRPr lang="en-GB" dirty="0"/>
          </a:p>
          <a:p>
            <a:endParaRPr lang="en-GB" dirty="0"/>
          </a:p>
        </p:txBody>
      </p:sp>
    </p:spTree>
    <p:extLst>
      <p:ext uri="{BB962C8B-B14F-4D97-AF65-F5344CB8AC3E}">
        <p14:creationId xmlns:p14="http://schemas.microsoft.com/office/powerpoint/2010/main" val="988767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596BE-9212-4C95-0164-ACB749A837ED}"/>
              </a:ext>
            </a:extLst>
          </p:cNvPr>
          <p:cNvSpPr>
            <a:spLocks noGrp="1"/>
          </p:cNvSpPr>
          <p:nvPr>
            <p:ph type="title"/>
          </p:nvPr>
        </p:nvSpPr>
        <p:spPr/>
        <p:txBody>
          <a:bodyPr/>
          <a:lstStyle/>
          <a:p>
            <a:r>
              <a:rPr lang="en-GB" dirty="0"/>
              <a:t>Completing a section</a:t>
            </a:r>
          </a:p>
        </p:txBody>
      </p:sp>
      <p:sp>
        <p:nvSpPr>
          <p:cNvPr id="3" name="Content Placeholder 2">
            <a:extLst>
              <a:ext uri="{FF2B5EF4-FFF2-40B4-BE49-F238E27FC236}">
                <a16:creationId xmlns:a16="http://schemas.microsoft.com/office/drawing/2014/main" id="{02708744-660C-1DA8-17BA-A4368C3A58A5}"/>
              </a:ext>
            </a:extLst>
          </p:cNvPr>
          <p:cNvSpPr>
            <a:spLocks noGrp="1"/>
          </p:cNvSpPr>
          <p:nvPr>
            <p:ph sz="half" idx="1"/>
          </p:nvPr>
        </p:nvSpPr>
        <p:spPr/>
        <p:txBody>
          <a:bodyPr>
            <a:normAutofit fontScale="92500" lnSpcReduction="10000"/>
          </a:bodyPr>
          <a:lstStyle/>
          <a:p>
            <a:r>
              <a:rPr lang="en-GB" dirty="0"/>
              <a:t>What a Leader must look for from the student:</a:t>
            </a:r>
          </a:p>
          <a:p>
            <a:pPr lvl="1"/>
            <a:r>
              <a:rPr lang="en-GB" dirty="0"/>
              <a:t>Plan is clear and achievable. </a:t>
            </a:r>
          </a:p>
          <a:p>
            <a:pPr lvl="1"/>
            <a:r>
              <a:rPr lang="en-GB" dirty="0"/>
              <a:t>Each section meets the aims of the section. </a:t>
            </a:r>
          </a:p>
          <a:p>
            <a:pPr lvl="1"/>
            <a:r>
              <a:rPr lang="en-GB" dirty="0"/>
              <a:t>Not part of the school curriculum.</a:t>
            </a:r>
          </a:p>
          <a:p>
            <a:pPr lvl="1"/>
            <a:r>
              <a:rPr lang="en-GB" dirty="0"/>
              <a:t>Not breaking the law</a:t>
            </a:r>
          </a:p>
          <a:p>
            <a:pPr lvl="1"/>
            <a:r>
              <a:rPr lang="en-GB" dirty="0"/>
              <a:t>Student has at least completed the minimum of 1 hour a week for 13/26 weeks. </a:t>
            </a:r>
          </a:p>
          <a:p>
            <a:pPr lvl="2"/>
            <a:r>
              <a:rPr lang="en-GB" dirty="0">
                <a:highlight>
                  <a:srgbClr val="FF00FF"/>
                </a:highlight>
              </a:rPr>
              <a:t>Include timesheets</a:t>
            </a:r>
            <a:r>
              <a:rPr lang="en-GB" dirty="0"/>
              <a:t>: electronic ones are on a Teams assignment. Printed versions can be collected from the year 9 office.</a:t>
            </a:r>
          </a:p>
        </p:txBody>
      </p:sp>
      <p:sp>
        <p:nvSpPr>
          <p:cNvPr id="4" name="Content Placeholder 3">
            <a:extLst>
              <a:ext uri="{FF2B5EF4-FFF2-40B4-BE49-F238E27FC236}">
                <a16:creationId xmlns:a16="http://schemas.microsoft.com/office/drawing/2014/main" id="{48FB939E-546C-2CEF-D887-727BE1507456}"/>
              </a:ext>
            </a:extLst>
          </p:cNvPr>
          <p:cNvSpPr>
            <a:spLocks noGrp="1"/>
          </p:cNvSpPr>
          <p:nvPr>
            <p:ph sz="half" idx="2"/>
          </p:nvPr>
        </p:nvSpPr>
        <p:spPr/>
        <p:txBody>
          <a:bodyPr>
            <a:normAutofit fontScale="92500" lnSpcReduction="10000"/>
          </a:bodyPr>
          <a:lstStyle/>
          <a:p>
            <a:r>
              <a:rPr lang="en-GB" dirty="0"/>
              <a:t>What a Leader must look for from the assessor's report:</a:t>
            </a:r>
          </a:p>
          <a:p>
            <a:pPr lvl="1"/>
            <a:r>
              <a:rPr lang="en-GB" dirty="0"/>
              <a:t>Clearly written by the assessor, not the participant</a:t>
            </a:r>
          </a:p>
          <a:p>
            <a:pPr lvl="1"/>
            <a:r>
              <a:rPr lang="en-GB" dirty="0"/>
              <a:t>Dates are correct and match the plans</a:t>
            </a:r>
          </a:p>
          <a:p>
            <a:pPr lvl="1"/>
            <a:r>
              <a:rPr lang="en-GB" dirty="0"/>
              <a:t>Mentions how they have improved over the time period.</a:t>
            </a:r>
          </a:p>
          <a:p>
            <a:pPr lvl="1"/>
            <a:r>
              <a:rPr lang="en-GB" dirty="0"/>
              <a:t>Mentions how often and for how long they did the activity. </a:t>
            </a:r>
          </a:p>
          <a:p>
            <a:pPr lvl="1"/>
            <a:r>
              <a:rPr lang="en-GB" dirty="0"/>
              <a:t>Is signed and dated</a:t>
            </a:r>
          </a:p>
          <a:p>
            <a:r>
              <a:rPr lang="en-GB" dirty="0"/>
              <a:t>This can be on the paper form or submitted online</a:t>
            </a:r>
          </a:p>
          <a:p>
            <a:endParaRPr lang="en-GB" dirty="0"/>
          </a:p>
        </p:txBody>
      </p:sp>
    </p:spTree>
    <p:extLst>
      <p:ext uri="{BB962C8B-B14F-4D97-AF65-F5344CB8AC3E}">
        <p14:creationId xmlns:p14="http://schemas.microsoft.com/office/powerpoint/2010/main" val="3553236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5A42620-4E57-47CA-672F-73A7D69FE7C9}"/>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holding mouse">
            <a:extLst>
              <a:ext uri="{FF2B5EF4-FFF2-40B4-BE49-F238E27FC236}">
                <a16:creationId xmlns:a16="http://schemas.microsoft.com/office/drawing/2014/main" id="{05ADB07B-BB29-3A5C-E03A-901D87D0A58D}"/>
              </a:ext>
            </a:extLst>
          </p:cNvPr>
          <p:cNvPicPr>
            <a:picLocks noChangeAspect="1"/>
          </p:cNvPicPr>
          <p:nvPr/>
        </p:nvPicPr>
        <p:blipFill>
          <a:blip r:embed="rId2"/>
          <a:srcRect r="15627" b="-1"/>
          <a:stretch/>
        </p:blipFill>
        <p:spPr>
          <a:xfrm>
            <a:off x="3523488" y="10"/>
            <a:ext cx="8668512" cy="6857990"/>
          </a:xfrm>
          <a:prstGeom prst="rect">
            <a:avLst/>
          </a:prstGeom>
        </p:spPr>
      </p:pic>
      <p:sp>
        <p:nvSpPr>
          <p:cNvPr id="11" name="Rectangle 10">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51563D-A6E9-4465-E6A5-6E78551B3433}"/>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a:t>Any questions? </a:t>
            </a:r>
          </a:p>
        </p:txBody>
      </p:sp>
      <p:sp>
        <p:nvSpPr>
          <p:cNvPr id="3" name="Content Placeholder 2">
            <a:extLst>
              <a:ext uri="{FF2B5EF4-FFF2-40B4-BE49-F238E27FC236}">
                <a16:creationId xmlns:a16="http://schemas.microsoft.com/office/drawing/2014/main" id="{87F024A8-86B7-5BB7-B105-0F3998D27324}"/>
              </a:ext>
            </a:extLst>
          </p:cNvPr>
          <p:cNvSpPr>
            <a:spLocks noGrp="1"/>
          </p:cNvSpPr>
          <p:nvPr>
            <p:ph idx="1"/>
          </p:nvPr>
        </p:nvSpPr>
        <p:spPr>
          <a:xfrm>
            <a:off x="477980" y="4872922"/>
            <a:ext cx="4023359" cy="1208141"/>
          </a:xfrm>
        </p:spPr>
        <p:txBody>
          <a:bodyPr vert="horz" lIns="91440" tIns="45720" rIns="91440" bIns="45720" rtlCol="0">
            <a:normAutofit/>
          </a:bodyPr>
          <a:lstStyle/>
          <a:p>
            <a:pPr marL="0" lvl="1" indent="0">
              <a:spcBef>
                <a:spcPts val="1000"/>
              </a:spcBef>
              <a:buNone/>
            </a:pPr>
            <a:r>
              <a:rPr lang="en-US" sz="2000">
                <a:hlinkClick r:id="rId3"/>
              </a:rPr>
              <a:t>DofE@swchs.net</a:t>
            </a:r>
            <a:r>
              <a:rPr lang="en-US" sz="2000"/>
              <a:t> </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4037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1DC5CC1A352E64E959E56D4BB1F92B4" ma:contentTypeVersion="3" ma:contentTypeDescription="Create a new document." ma:contentTypeScope="" ma:versionID="00a721b7963c1825385ca72762255a4c">
  <xsd:schema xmlns:xsd="http://www.w3.org/2001/XMLSchema" xmlns:xs="http://www.w3.org/2001/XMLSchema" xmlns:p="http://schemas.microsoft.com/office/2006/metadata/properties" xmlns:ns2="e0356daf-dce0-4885-b4f3-e06262b79d9a" targetNamespace="http://schemas.microsoft.com/office/2006/metadata/properties" ma:root="true" ma:fieldsID="8f1ee5a390b9d10bf11ff779abe35237" ns2:_="">
    <xsd:import namespace="e0356daf-dce0-4885-b4f3-e06262b79d9a"/>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356daf-dce0-4885-b4f3-e06262b79d9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BD8F695-886B-4F6A-985D-4B05FBE4F5B9}"/>
</file>

<file path=customXml/itemProps2.xml><?xml version="1.0" encoding="utf-8"?>
<ds:datastoreItem xmlns:ds="http://schemas.openxmlformats.org/officeDocument/2006/customXml" ds:itemID="{91D79413-1F1C-42E8-8265-339CBEF09314}">
  <ds:schemaRefs>
    <ds:schemaRef ds:uri="http://schemas.microsoft.com/sharepoint/v3/contenttype/forms"/>
  </ds:schemaRefs>
</ds:datastoreItem>
</file>

<file path=customXml/itemProps3.xml><?xml version="1.0" encoding="utf-8"?>
<ds:datastoreItem xmlns:ds="http://schemas.openxmlformats.org/officeDocument/2006/customXml" ds:itemID="{98E7390A-04A6-4375-9C08-1F9D02AC3C42}">
  <ds:schemaRefs>
    <ds:schemaRef ds:uri="http://schemas.microsoft.com/office/2006/metadata/properties"/>
    <ds:schemaRef ds:uri="d65f7f7d-9975-4611-9df4-1f94ea478bef"/>
    <ds:schemaRef ds:uri="http://schemas.openxmlformats.org/package/2006/metadata/core-properties"/>
    <ds:schemaRef ds:uri="http://www.w3.org/XML/1998/namespace"/>
    <ds:schemaRef ds:uri="582f954d-f833-48c7-8513-9fb8e9a04ac5"/>
    <ds:schemaRef ds:uri="http://schemas.microsoft.com/office/infopath/2007/PartnerControls"/>
    <ds:schemaRef ds:uri="http://schemas.microsoft.com/office/2006/documentManagement/types"/>
    <ds:schemaRef ds:uri="http://purl.org/dc/dcmitype/"/>
    <ds:schemaRef ds:uri="http://purl.org/dc/term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60</TotalTime>
  <Words>1629</Words>
  <Application>Microsoft Office PowerPoint</Application>
  <PresentationFormat>Widescreen</PresentationFormat>
  <Paragraphs>153</Paragraphs>
  <Slides>28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Aptos</vt:lpstr>
      <vt:lpstr>Aptos Display</vt:lpstr>
      <vt:lpstr>Arial</vt:lpstr>
      <vt:lpstr>Calibri</vt:lpstr>
      <vt:lpstr>Wingdings</vt:lpstr>
      <vt:lpstr>Office Theme</vt:lpstr>
      <vt:lpstr>DofE Bronze Parent Briefing</vt:lpstr>
      <vt:lpstr>Payment reminders</vt:lpstr>
      <vt:lpstr>If you are not a member of a Team called either ‘Bronze DofE 2026 Walden’ or ‘Bronze DofE 2026 Saffron’ please write your name in the chat now</vt:lpstr>
      <vt:lpstr>PowerPoint Presentation</vt:lpstr>
      <vt:lpstr>Behaviour on DofE </vt:lpstr>
      <vt:lpstr>Staffing for Expeditions</vt:lpstr>
      <vt:lpstr>Staffing for Expeditions</vt:lpstr>
      <vt:lpstr>Training, practice and expedition dates</vt:lpstr>
      <vt:lpstr>Dates – must attend all dates for your cohort</vt:lpstr>
      <vt:lpstr>Expedition Training </vt:lpstr>
      <vt:lpstr>Clothing</vt:lpstr>
      <vt:lpstr>Rucksack hire</vt:lpstr>
      <vt:lpstr>Kit for Expedition</vt:lpstr>
      <vt:lpstr>Tents and Teams</vt:lpstr>
      <vt:lpstr>Expedition student groups</vt:lpstr>
      <vt:lpstr>PowerPoint Presentation</vt:lpstr>
      <vt:lpstr>PowerPoint Presentation</vt:lpstr>
      <vt:lpstr>PowerPoint Presentation</vt:lpstr>
      <vt:lpstr>PowerPoint Presentation</vt:lpstr>
      <vt:lpstr>Bronze Award Requirements </vt:lpstr>
      <vt:lpstr>Logging in to eDofE</vt:lpstr>
      <vt:lpstr>Individual sections</vt:lpstr>
      <vt:lpstr>Individual sections: Plans</vt:lpstr>
      <vt:lpstr>Things that catch people out…</vt:lpstr>
      <vt:lpstr>Things that catch people out…</vt:lpstr>
      <vt:lpstr>Things that catch people out…</vt:lpstr>
      <vt:lpstr>Completing a section</vt:lpstr>
      <vt:lpstr>Any 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Mr M Eversley</dc:creator>
  <cp:lastModifiedBy>Miss E Carne</cp:lastModifiedBy>
  <cp:revision>3</cp:revision>
  <dcterms:created xsi:type="dcterms:W3CDTF">2025-05-09T07:04:47Z</dcterms:created>
  <dcterms:modified xsi:type="dcterms:W3CDTF">2025-12-15T21:01:42Z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0x01010001DC5CC1A352E64E959E56D4BB1F92B4</vt:lpwstr>
  </property>
  <property fmtid="{D5CDD505-2E9C-101B-9397-08002B2CF9AE}" pid="3" name="MediaServiceImageTags">
    <vt:lpwstr/>
  </property>
</Properties>
</file>