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4"/>
    <p:sldMasterId id="2147483739" r:id="rId5"/>
  </p:sldMasterIdLst>
  <p:notesMasterIdLst>
    <p:notesMasterId r:id="rId36"/>
  </p:notesMasterIdLst>
  <p:handoutMasterIdLst>
    <p:handoutMasterId r:id="rId37"/>
  </p:handoutMasterIdLst>
  <p:sldIdLst>
    <p:sldId id="516" r:id="rId6"/>
    <p:sldId id="522" r:id="rId7"/>
    <p:sldId id="302" r:id="rId8"/>
    <p:sldId id="3850" r:id="rId9"/>
    <p:sldId id="259" r:id="rId10"/>
    <p:sldId id="3852" r:id="rId11"/>
    <p:sldId id="3858" r:id="rId12"/>
    <p:sldId id="3859" r:id="rId13"/>
    <p:sldId id="501" r:id="rId14"/>
    <p:sldId id="473" r:id="rId15"/>
    <p:sldId id="520" r:id="rId16"/>
    <p:sldId id="3873" r:id="rId17"/>
    <p:sldId id="509" r:id="rId18"/>
    <p:sldId id="3862" r:id="rId19"/>
    <p:sldId id="502" r:id="rId20"/>
    <p:sldId id="514" r:id="rId21"/>
    <p:sldId id="3864" r:id="rId22"/>
    <p:sldId id="485" r:id="rId23"/>
    <p:sldId id="3867" r:id="rId24"/>
    <p:sldId id="3869" r:id="rId25"/>
    <p:sldId id="524" r:id="rId26"/>
    <p:sldId id="256" r:id="rId27"/>
    <p:sldId id="491" r:id="rId28"/>
    <p:sldId id="287" r:id="rId29"/>
    <p:sldId id="3872" r:id="rId30"/>
    <p:sldId id="517" r:id="rId31"/>
    <p:sldId id="513" r:id="rId32"/>
    <p:sldId id="523" r:id="rId33"/>
    <p:sldId id="534" r:id="rId34"/>
    <p:sldId id="3868" r:id="rId35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19C2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53E6F4-4F27-B907-1B1D-5837DD455ACA}" v="118" dt="2026-09-09T20:32:00.202"/>
    <p1510:client id="{100D9884-9B65-4335-A409-2597405FD75D}" v="181" dt="2026-09-10T15:46:45.593"/>
    <p1510:client id="{3B283558-D4CB-7DF2-7A5B-D30817D0A025}" v="49" dt="2026-09-10T14:24:33.955"/>
    <p1510:client id="{A8D680C9-BF04-6BDC-3777-60257E77B3B6}" v="409" dt="2026-09-10T10:50:36.985"/>
    <p1510:client id="{DB845F1D-5789-6BAD-3055-1CDACA281E72}" v="1" dt="2026-09-10T15:20:48.9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07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viewProps" Target="viewProp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microsoft.com/office/2015/10/relationships/revisionInfo" Target="revisionInfo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svg"/><Relationship Id="rId1" Type="http://schemas.openxmlformats.org/officeDocument/2006/relationships/image" Target="../media/image11.svg"/><Relationship Id="rId6" Type="http://schemas.openxmlformats.org/officeDocument/2006/relationships/image" Target="../media/image16.svg"/><Relationship Id="rId5" Type="http://schemas.openxmlformats.org/officeDocument/2006/relationships/image" Target="../media/image15.svg"/><Relationship Id="rId4" Type="http://schemas.openxmlformats.org/officeDocument/2006/relationships/image" Target="../media/image1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svg"/><Relationship Id="rId1" Type="http://schemas.openxmlformats.org/officeDocument/2006/relationships/image" Target="../media/image11.svg"/><Relationship Id="rId6" Type="http://schemas.openxmlformats.org/officeDocument/2006/relationships/image" Target="../media/image16.svg"/><Relationship Id="rId5" Type="http://schemas.openxmlformats.org/officeDocument/2006/relationships/image" Target="../media/image15.svg"/><Relationship Id="rId4" Type="http://schemas.openxmlformats.org/officeDocument/2006/relationships/image" Target="../media/image1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#2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F68CFF-4DA9-4826-A176-9BB0C7F5AFE9}" type="doc">
      <dgm:prSet loTypeId="urn:microsoft.com/office/officeart/2018/2/layout/IconCircleList" loCatId="icon" qsTypeId="urn:microsoft.com/office/officeart/2005/8/quickstyle/simple1#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76FBD14-B921-4B74-9EC8-52DD129022C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Homework</a:t>
          </a:r>
        </a:p>
      </dgm:t>
    </dgm:pt>
    <dgm:pt modelId="{A4C2F352-1D42-4665-AED7-3BCB600BC9AD}" type="parTrans" cxnId="{895AB8D8-845A-43B3-A61C-4EDFFA533888}">
      <dgm:prSet/>
      <dgm:spPr/>
      <dgm:t>
        <a:bodyPr/>
        <a:lstStyle/>
        <a:p>
          <a:endParaRPr lang="en-US"/>
        </a:p>
      </dgm:t>
    </dgm:pt>
    <dgm:pt modelId="{97356E09-18C2-43C9-8A3A-DA3D67B822CE}" type="sibTrans" cxnId="{895AB8D8-845A-43B3-A61C-4EDFFA53388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1CB52C9-6F2F-4296-BF63-7E3DD420A88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Revision and Retrieval </a:t>
          </a:r>
        </a:p>
      </dgm:t>
    </dgm:pt>
    <dgm:pt modelId="{B22E6944-F511-4027-B669-BE4DEC2AADA0}" type="parTrans" cxnId="{2107C6AC-90F2-48FC-ADD4-C1522E81BBEC}">
      <dgm:prSet/>
      <dgm:spPr/>
      <dgm:t>
        <a:bodyPr/>
        <a:lstStyle/>
        <a:p>
          <a:endParaRPr lang="en-US"/>
        </a:p>
      </dgm:t>
    </dgm:pt>
    <dgm:pt modelId="{071A1F8B-024C-4512-8F0E-86A507AEB24C}" type="sibTrans" cxnId="{2107C6AC-90F2-48FC-ADD4-C1522E81BBE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40CB2333-2108-419E-864A-A9706458CA4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Reading and literacy </a:t>
          </a:r>
        </a:p>
      </dgm:t>
    </dgm:pt>
    <dgm:pt modelId="{7C808163-83BB-4604-87AE-C6B352EDB340}" type="parTrans" cxnId="{1ED29D57-BF82-4A37-9388-9D95F80D2583}">
      <dgm:prSet/>
      <dgm:spPr/>
      <dgm:t>
        <a:bodyPr/>
        <a:lstStyle/>
        <a:p>
          <a:endParaRPr lang="en-US"/>
        </a:p>
      </dgm:t>
    </dgm:pt>
    <dgm:pt modelId="{25914B7A-B3C8-48BA-A2B2-142F1D8E946B}" type="sibTrans" cxnId="{1ED29D57-BF82-4A37-9388-9D95F80D258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F4548EB-F76B-4863-82D4-3FC877BF2ED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Difficult thinking </a:t>
          </a:r>
        </a:p>
      </dgm:t>
    </dgm:pt>
    <dgm:pt modelId="{46BFAE79-1B87-4FDD-A737-56A03CED3514}" type="parTrans" cxnId="{E155F27C-9181-4425-8949-E5FC9549DBCA}">
      <dgm:prSet/>
      <dgm:spPr/>
      <dgm:t>
        <a:bodyPr/>
        <a:lstStyle/>
        <a:p>
          <a:endParaRPr lang="en-US"/>
        </a:p>
      </dgm:t>
    </dgm:pt>
    <dgm:pt modelId="{1BE52CDC-193B-40D8-A775-AC505B2B5A51}" type="sibTrans" cxnId="{E155F27C-9181-4425-8949-E5FC9549DBC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37891C6-1E0B-4485-B8AA-A2EE89C1C50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Exam technique </a:t>
          </a:r>
        </a:p>
      </dgm:t>
    </dgm:pt>
    <dgm:pt modelId="{6E03FD1F-059C-4849-879A-C7BE326A3F6B}" type="parTrans" cxnId="{307A2BE4-5FAC-45AE-88CE-1CE4527661DC}">
      <dgm:prSet/>
      <dgm:spPr/>
      <dgm:t>
        <a:bodyPr/>
        <a:lstStyle/>
        <a:p>
          <a:endParaRPr lang="en-US"/>
        </a:p>
      </dgm:t>
    </dgm:pt>
    <dgm:pt modelId="{66C57801-CC57-41C4-B63F-50ADFDEF648E}" type="sibTrans" cxnId="{307A2BE4-5FAC-45AE-88CE-1CE4527661D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AA1D86F-8061-4BA7-9559-5AD396CC9E6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Calibri Light" panose="020F0302020204030204"/>
            </a:rPr>
            <a:t>Organisation</a:t>
          </a:r>
          <a:endParaRPr lang="en-US" err="1"/>
        </a:p>
      </dgm:t>
    </dgm:pt>
    <dgm:pt modelId="{518611FC-7B23-4A9B-8348-C9815D4F1AFE}" type="parTrans" cxnId="{8EBFAF3C-8750-4611-B7ED-0B33C20F6590}">
      <dgm:prSet/>
      <dgm:spPr/>
      <dgm:t>
        <a:bodyPr/>
        <a:lstStyle/>
        <a:p>
          <a:endParaRPr lang="en-US"/>
        </a:p>
      </dgm:t>
    </dgm:pt>
    <dgm:pt modelId="{1655D5B3-9B20-4247-A3C8-C98E18F73EC6}" type="sibTrans" cxnId="{8EBFAF3C-8750-4611-B7ED-0B33C20F6590}">
      <dgm:prSet/>
      <dgm:spPr/>
      <dgm:t>
        <a:bodyPr/>
        <a:lstStyle/>
        <a:p>
          <a:endParaRPr lang="en-US"/>
        </a:p>
      </dgm:t>
    </dgm:pt>
    <dgm:pt modelId="{9C668BC3-E007-4E2C-A7B5-AB66EE2E510A}" type="pres">
      <dgm:prSet presAssocID="{97F68CFF-4DA9-4826-A176-9BB0C7F5AFE9}" presName="root" presStyleCnt="0">
        <dgm:presLayoutVars>
          <dgm:dir/>
          <dgm:resizeHandles val="exact"/>
        </dgm:presLayoutVars>
      </dgm:prSet>
      <dgm:spPr/>
    </dgm:pt>
    <dgm:pt modelId="{BADD6CCF-1E09-4AF0-B293-37FB3B0A0548}" type="pres">
      <dgm:prSet presAssocID="{97F68CFF-4DA9-4826-A176-9BB0C7F5AFE9}" presName="container" presStyleCnt="0">
        <dgm:presLayoutVars>
          <dgm:dir/>
          <dgm:resizeHandles val="exact"/>
        </dgm:presLayoutVars>
      </dgm:prSet>
      <dgm:spPr/>
    </dgm:pt>
    <dgm:pt modelId="{A7F1E8D8-45DF-4E7D-BFAF-0645D127521A}" type="pres">
      <dgm:prSet presAssocID="{C76FBD14-B921-4B74-9EC8-52DD129022C4}" presName="compNode" presStyleCnt="0"/>
      <dgm:spPr/>
    </dgm:pt>
    <dgm:pt modelId="{2A5E2827-E383-4546-B219-9E6D4AC9801F}" type="pres">
      <dgm:prSet presAssocID="{C76FBD14-B921-4B74-9EC8-52DD129022C4}" presName="iconBgRect" presStyleLbl="bgShp" presStyleIdx="0" presStyleCnt="6"/>
      <dgm:spPr/>
    </dgm:pt>
    <dgm:pt modelId="{8BADF0EC-CFDF-4E30-A64D-40D8E41DEC3F}" type="pres">
      <dgm:prSet presAssocID="{C76FBD14-B921-4B74-9EC8-52DD129022C4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E9D74D7F-54BF-450A-9CAB-80534A9B9BC6}" type="pres">
      <dgm:prSet presAssocID="{C76FBD14-B921-4B74-9EC8-52DD129022C4}" presName="spaceRect" presStyleCnt="0"/>
      <dgm:spPr/>
    </dgm:pt>
    <dgm:pt modelId="{4A7F9EC2-E2F8-4A2B-BA15-AEC37A1E5D7A}" type="pres">
      <dgm:prSet presAssocID="{C76FBD14-B921-4B74-9EC8-52DD129022C4}" presName="textRect" presStyleLbl="revTx" presStyleIdx="0" presStyleCnt="6">
        <dgm:presLayoutVars>
          <dgm:chMax val="1"/>
          <dgm:chPref val="1"/>
        </dgm:presLayoutVars>
      </dgm:prSet>
      <dgm:spPr/>
    </dgm:pt>
    <dgm:pt modelId="{2F2F61A3-F4B1-4071-80F3-9418C028D2ED}" type="pres">
      <dgm:prSet presAssocID="{97356E09-18C2-43C9-8A3A-DA3D67B822CE}" presName="sibTrans" presStyleLbl="sibTrans2D1" presStyleIdx="0" presStyleCnt="0"/>
      <dgm:spPr/>
    </dgm:pt>
    <dgm:pt modelId="{7370B72F-B362-4C93-B7A8-B96E5BD04E67}" type="pres">
      <dgm:prSet presAssocID="{B1CB52C9-6F2F-4296-BF63-7E3DD420A881}" presName="compNode" presStyleCnt="0"/>
      <dgm:spPr/>
    </dgm:pt>
    <dgm:pt modelId="{3E5B1512-195F-413F-AB91-0676E1E25EF5}" type="pres">
      <dgm:prSet presAssocID="{B1CB52C9-6F2F-4296-BF63-7E3DD420A881}" presName="iconBgRect" presStyleLbl="bgShp" presStyleIdx="1" presStyleCnt="6"/>
      <dgm:spPr/>
    </dgm:pt>
    <dgm:pt modelId="{4362A961-0EBA-48AA-8AC9-87E3E76F117B}" type="pres">
      <dgm:prSet presAssocID="{B1CB52C9-6F2F-4296-BF63-7E3DD420A881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992408C3-529F-4884-A5B0-EBCA1F1E0D99}" type="pres">
      <dgm:prSet presAssocID="{B1CB52C9-6F2F-4296-BF63-7E3DD420A881}" presName="spaceRect" presStyleCnt="0"/>
      <dgm:spPr/>
    </dgm:pt>
    <dgm:pt modelId="{6D540A10-813D-477E-BE64-7777410F06EB}" type="pres">
      <dgm:prSet presAssocID="{B1CB52C9-6F2F-4296-BF63-7E3DD420A881}" presName="textRect" presStyleLbl="revTx" presStyleIdx="1" presStyleCnt="6">
        <dgm:presLayoutVars>
          <dgm:chMax val="1"/>
          <dgm:chPref val="1"/>
        </dgm:presLayoutVars>
      </dgm:prSet>
      <dgm:spPr/>
    </dgm:pt>
    <dgm:pt modelId="{E69D63E5-29B6-43E2-BF15-E39C88D6BEFD}" type="pres">
      <dgm:prSet presAssocID="{071A1F8B-024C-4512-8F0E-86A507AEB24C}" presName="sibTrans" presStyleLbl="sibTrans2D1" presStyleIdx="0" presStyleCnt="0"/>
      <dgm:spPr/>
    </dgm:pt>
    <dgm:pt modelId="{CA7B2EF8-51E7-4072-BAAD-2E9B94C85358}" type="pres">
      <dgm:prSet presAssocID="{40CB2333-2108-419E-864A-A9706458CA4F}" presName="compNode" presStyleCnt="0"/>
      <dgm:spPr/>
    </dgm:pt>
    <dgm:pt modelId="{E8B210B2-89ED-4DB0-9C02-4A7031083B2B}" type="pres">
      <dgm:prSet presAssocID="{40CB2333-2108-419E-864A-A9706458CA4F}" presName="iconBgRect" presStyleLbl="bgShp" presStyleIdx="2" presStyleCnt="6"/>
      <dgm:spPr/>
    </dgm:pt>
    <dgm:pt modelId="{5E9F5E95-3AD8-44C9-9CA2-10FD8034FD5A}" type="pres">
      <dgm:prSet presAssocID="{40CB2333-2108-419E-864A-A9706458CA4F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20AFEBC8-411E-474E-803F-19E6B8E3D984}" type="pres">
      <dgm:prSet presAssocID="{40CB2333-2108-419E-864A-A9706458CA4F}" presName="spaceRect" presStyleCnt="0"/>
      <dgm:spPr/>
    </dgm:pt>
    <dgm:pt modelId="{61310F85-39EC-441F-B795-3B4DDFAFFDCE}" type="pres">
      <dgm:prSet presAssocID="{40CB2333-2108-419E-864A-A9706458CA4F}" presName="textRect" presStyleLbl="revTx" presStyleIdx="2" presStyleCnt="6">
        <dgm:presLayoutVars>
          <dgm:chMax val="1"/>
          <dgm:chPref val="1"/>
        </dgm:presLayoutVars>
      </dgm:prSet>
      <dgm:spPr/>
    </dgm:pt>
    <dgm:pt modelId="{F4408110-0580-4A24-8ECF-D30296954001}" type="pres">
      <dgm:prSet presAssocID="{25914B7A-B3C8-48BA-A2B2-142F1D8E946B}" presName="sibTrans" presStyleLbl="sibTrans2D1" presStyleIdx="0" presStyleCnt="0"/>
      <dgm:spPr/>
    </dgm:pt>
    <dgm:pt modelId="{1FAC485B-5DB7-4779-BECB-81972F7D3471}" type="pres">
      <dgm:prSet presAssocID="{CF4548EB-F76B-4863-82D4-3FC877BF2EDD}" presName="compNode" presStyleCnt="0"/>
      <dgm:spPr/>
    </dgm:pt>
    <dgm:pt modelId="{F313D615-A2A5-4CA7-A8D3-682B85E48B9D}" type="pres">
      <dgm:prSet presAssocID="{CF4548EB-F76B-4863-82D4-3FC877BF2EDD}" presName="iconBgRect" presStyleLbl="bgShp" presStyleIdx="3" presStyleCnt="6"/>
      <dgm:spPr/>
    </dgm:pt>
    <dgm:pt modelId="{60D07E0A-97A0-452C-8821-4A22A29F0A07}" type="pres">
      <dgm:prSet presAssocID="{CF4548EB-F76B-4863-82D4-3FC877BF2EDD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2D72C830-464A-4AEF-9291-209AE7AACC82}" type="pres">
      <dgm:prSet presAssocID="{CF4548EB-F76B-4863-82D4-3FC877BF2EDD}" presName="spaceRect" presStyleCnt="0"/>
      <dgm:spPr/>
    </dgm:pt>
    <dgm:pt modelId="{4A91E8DB-3D3B-410F-ACCD-A77A671BBD7A}" type="pres">
      <dgm:prSet presAssocID="{CF4548EB-F76B-4863-82D4-3FC877BF2EDD}" presName="textRect" presStyleLbl="revTx" presStyleIdx="3" presStyleCnt="6">
        <dgm:presLayoutVars>
          <dgm:chMax val="1"/>
          <dgm:chPref val="1"/>
        </dgm:presLayoutVars>
      </dgm:prSet>
      <dgm:spPr/>
    </dgm:pt>
    <dgm:pt modelId="{C04CBB66-67F2-4533-8A18-441B393B2F12}" type="pres">
      <dgm:prSet presAssocID="{1BE52CDC-193B-40D8-A775-AC505B2B5A51}" presName="sibTrans" presStyleLbl="sibTrans2D1" presStyleIdx="0" presStyleCnt="0"/>
      <dgm:spPr/>
    </dgm:pt>
    <dgm:pt modelId="{7158F045-18ED-45E1-9765-46B577F78660}" type="pres">
      <dgm:prSet presAssocID="{337891C6-1E0B-4485-B8AA-A2EE89C1C505}" presName="compNode" presStyleCnt="0"/>
      <dgm:spPr/>
    </dgm:pt>
    <dgm:pt modelId="{21B7DA00-B0A0-40A8-B2D1-900BB288F384}" type="pres">
      <dgm:prSet presAssocID="{337891C6-1E0B-4485-B8AA-A2EE89C1C505}" presName="iconBgRect" presStyleLbl="bgShp" presStyleIdx="4" presStyleCnt="6"/>
      <dgm:spPr/>
    </dgm:pt>
    <dgm:pt modelId="{D0530818-70F4-4F2D-990C-62014AE593F4}" type="pres">
      <dgm:prSet presAssocID="{337891C6-1E0B-4485-B8AA-A2EE89C1C505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988B4C37-0E51-4F45-9C88-50E03A9457C5}" type="pres">
      <dgm:prSet presAssocID="{337891C6-1E0B-4485-B8AA-A2EE89C1C505}" presName="spaceRect" presStyleCnt="0"/>
      <dgm:spPr/>
    </dgm:pt>
    <dgm:pt modelId="{D451BF86-7030-48B7-89CE-6A54A5CF38D9}" type="pres">
      <dgm:prSet presAssocID="{337891C6-1E0B-4485-B8AA-A2EE89C1C505}" presName="textRect" presStyleLbl="revTx" presStyleIdx="4" presStyleCnt="6">
        <dgm:presLayoutVars>
          <dgm:chMax val="1"/>
          <dgm:chPref val="1"/>
        </dgm:presLayoutVars>
      </dgm:prSet>
      <dgm:spPr/>
    </dgm:pt>
    <dgm:pt modelId="{86528172-FD4D-49C9-BEE6-98B00BB6683A}" type="pres">
      <dgm:prSet presAssocID="{66C57801-CC57-41C4-B63F-50ADFDEF648E}" presName="sibTrans" presStyleLbl="sibTrans2D1" presStyleIdx="0" presStyleCnt="0"/>
      <dgm:spPr/>
    </dgm:pt>
    <dgm:pt modelId="{8B212D9B-6A1F-4BA0-A805-E32C99893B8D}" type="pres">
      <dgm:prSet presAssocID="{EAA1D86F-8061-4BA7-9559-5AD396CC9E69}" presName="compNode" presStyleCnt="0"/>
      <dgm:spPr/>
    </dgm:pt>
    <dgm:pt modelId="{9CD82856-DD01-413D-B6D6-8F53FCD480FC}" type="pres">
      <dgm:prSet presAssocID="{EAA1D86F-8061-4BA7-9559-5AD396CC9E69}" presName="iconBgRect" presStyleLbl="bgShp" presStyleIdx="5" presStyleCnt="6"/>
      <dgm:spPr/>
    </dgm:pt>
    <dgm:pt modelId="{412BBCA7-67CE-4E6F-B608-4253C68748FF}" type="pres">
      <dgm:prSet presAssocID="{EAA1D86F-8061-4BA7-9559-5AD396CC9E69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306EC4F0-0E62-4874-A9DA-FC73BBB49C8F}" type="pres">
      <dgm:prSet presAssocID="{EAA1D86F-8061-4BA7-9559-5AD396CC9E69}" presName="spaceRect" presStyleCnt="0"/>
      <dgm:spPr/>
    </dgm:pt>
    <dgm:pt modelId="{114178AC-9857-4131-8794-BFDE2EF93ECB}" type="pres">
      <dgm:prSet presAssocID="{EAA1D86F-8061-4BA7-9559-5AD396CC9E69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1D42A61D-D4C6-4D0D-9C96-74900993E7CE}" type="presOf" srcId="{337891C6-1E0B-4485-B8AA-A2EE89C1C505}" destId="{D451BF86-7030-48B7-89CE-6A54A5CF38D9}" srcOrd="0" destOrd="0" presId="urn:microsoft.com/office/officeart/2018/2/layout/IconCircleList"/>
    <dgm:cxn modelId="{AEF97921-8600-42EC-95A9-7A5CFB03A055}" type="presOf" srcId="{CF4548EB-F76B-4863-82D4-3FC877BF2EDD}" destId="{4A91E8DB-3D3B-410F-ACCD-A77A671BBD7A}" srcOrd="0" destOrd="0" presId="urn:microsoft.com/office/officeart/2018/2/layout/IconCircleList"/>
    <dgm:cxn modelId="{8EBFAF3C-8750-4611-B7ED-0B33C20F6590}" srcId="{97F68CFF-4DA9-4826-A176-9BB0C7F5AFE9}" destId="{EAA1D86F-8061-4BA7-9559-5AD396CC9E69}" srcOrd="5" destOrd="0" parTransId="{518611FC-7B23-4A9B-8348-C9815D4F1AFE}" sibTransId="{1655D5B3-9B20-4247-A3C8-C98E18F73EC6}"/>
    <dgm:cxn modelId="{2F89233F-46AC-4E82-87F4-9B1BD9220DE2}" type="presOf" srcId="{97F68CFF-4DA9-4826-A176-9BB0C7F5AFE9}" destId="{9C668BC3-E007-4E2C-A7B5-AB66EE2E510A}" srcOrd="0" destOrd="0" presId="urn:microsoft.com/office/officeart/2018/2/layout/IconCircleList"/>
    <dgm:cxn modelId="{F1049144-CAD0-4BAA-93E9-1F24604BEECC}" type="presOf" srcId="{97356E09-18C2-43C9-8A3A-DA3D67B822CE}" destId="{2F2F61A3-F4B1-4071-80F3-9418C028D2ED}" srcOrd="0" destOrd="0" presId="urn:microsoft.com/office/officeart/2018/2/layout/IconCircleList"/>
    <dgm:cxn modelId="{FD3AA248-5364-49CD-AB72-A7328675E737}" type="presOf" srcId="{EAA1D86F-8061-4BA7-9559-5AD396CC9E69}" destId="{114178AC-9857-4131-8794-BFDE2EF93ECB}" srcOrd="0" destOrd="0" presId="urn:microsoft.com/office/officeart/2018/2/layout/IconCircleList"/>
    <dgm:cxn modelId="{1ED29D57-BF82-4A37-9388-9D95F80D2583}" srcId="{97F68CFF-4DA9-4826-A176-9BB0C7F5AFE9}" destId="{40CB2333-2108-419E-864A-A9706458CA4F}" srcOrd="2" destOrd="0" parTransId="{7C808163-83BB-4604-87AE-C6B352EDB340}" sibTransId="{25914B7A-B3C8-48BA-A2B2-142F1D8E946B}"/>
    <dgm:cxn modelId="{765F5F79-610A-4D01-A576-836DABECE3ED}" type="presOf" srcId="{071A1F8B-024C-4512-8F0E-86A507AEB24C}" destId="{E69D63E5-29B6-43E2-BF15-E39C88D6BEFD}" srcOrd="0" destOrd="0" presId="urn:microsoft.com/office/officeart/2018/2/layout/IconCircleList"/>
    <dgm:cxn modelId="{E155F27C-9181-4425-8949-E5FC9549DBCA}" srcId="{97F68CFF-4DA9-4826-A176-9BB0C7F5AFE9}" destId="{CF4548EB-F76B-4863-82D4-3FC877BF2EDD}" srcOrd="3" destOrd="0" parTransId="{46BFAE79-1B87-4FDD-A737-56A03CED3514}" sibTransId="{1BE52CDC-193B-40D8-A775-AC505B2B5A51}"/>
    <dgm:cxn modelId="{F9015DA0-71D7-48F6-962C-2AFDF4CD9F8E}" type="presOf" srcId="{25914B7A-B3C8-48BA-A2B2-142F1D8E946B}" destId="{F4408110-0580-4A24-8ECF-D30296954001}" srcOrd="0" destOrd="0" presId="urn:microsoft.com/office/officeart/2018/2/layout/IconCircleList"/>
    <dgm:cxn modelId="{2107C6AC-90F2-48FC-ADD4-C1522E81BBEC}" srcId="{97F68CFF-4DA9-4826-A176-9BB0C7F5AFE9}" destId="{B1CB52C9-6F2F-4296-BF63-7E3DD420A881}" srcOrd="1" destOrd="0" parTransId="{B22E6944-F511-4027-B669-BE4DEC2AADA0}" sibTransId="{071A1F8B-024C-4512-8F0E-86A507AEB24C}"/>
    <dgm:cxn modelId="{F332B8BD-77A7-4315-A324-619349842699}" type="presOf" srcId="{66C57801-CC57-41C4-B63F-50ADFDEF648E}" destId="{86528172-FD4D-49C9-BEE6-98B00BB6683A}" srcOrd="0" destOrd="0" presId="urn:microsoft.com/office/officeart/2018/2/layout/IconCircleList"/>
    <dgm:cxn modelId="{2DC1EBCD-3C17-445E-AFE9-E63B7D108A52}" type="presOf" srcId="{40CB2333-2108-419E-864A-A9706458CA4F}" destId="{61310F85-39EC-441F-B795-3B4DDFAFFDCE}" srcOrd="0" destOrd="0" presId="urn:microsoft.com/office/officeart/2018/2/layout/IconCircleList"/>
    <dgm:cxn modelId="{C1AB49D4-D53F-4F6F-BE08-6F5AE5489B34}" type="presOf" srcId="{1BE52CDC-193B-40D8-A775-AC505B2B5A51}" destId="{C04CBB66-67F2-4533-8A18-441B393B2F12}" srcOrd="0" destOrd="0" presId="urn:microsoft.com/office/officeart/2018/2/layout/IconCircleList"/>
    <dgm:cxn modelId="{FA57ACD6-6B08-4863-A5F6-15D27E409F51}" type="presOf" srcId="{C76FBD14-B921-4B74-9EC8-52DD129022C4}" destId="{4A7F9EC2-E2F8-4A2B-BA15-AEC37A1E5D7A}" srcOrd="0" destOrd="0" presId="urn:microsoft.com/office/officeart/2018/2/layout/IconCircleList"/>
    <dgm:cxn modelId="{895AB8D8-845A-43B3-A61C-4EDFFA533888}" srcId="{97F68CFF-4DA9-4826-A176-9BB0C7F5AFE9}" destId="{C76FBD14-B921-4B74-9EC8-52DD129022C4}" srcOrd="0" destOrd="0" parTransId="{A4C2F352-1D42-4665-AED7-3BCB600BC9AD}" sibTransId="{97356E09-18C2-43C9-8A3A-DA3D67B822CE}"/>
    <dgm:cxn modelId="{307A2BE4-5FAC-45AE-88CE-1CE4527661DC}" srcId="{97F68CFF-4DA9-4826-A176-9BB0C7F5AFE9}" destId="{337891C6-1E0B-4485-B8AA-A2EE89C1C505}" srcOrd="4" destOrd="0" parTransId="{6E03FD1F-059C-4849-879A-C7BE326A3F6B}" sibTransId="{66C57801-CC57-41C4-B63F-50ADFDEF648E}"/>
    <dgm:cxn modelId="{1BA8CBEF-6E1E-4A1E-8369-5FB909FCCA8E}" type="presOf" srcId="{B1CB52C9-6F2F-4296-BF63-7E3DD420A881}" destId="{6D540A10-813D-477E-BE64-7777410F06EB}" srcOrd="0" destOrd="0" presId="urn:microsoft.com/office/officeart/2018/2/layout/IconCircleList"/>
    <dgm:cxn modelId="{B4FDC019-CE0B-4C4C-BA23-F11903DCA01D}" type="presParOf" srcId="{9C668BC3-E007-4E2C-A7B5-AB66EE2E510A}" destId="{BADD6CCF-1E09-4AF0-B293-37FB3B0A0548}" srcOrd="0" destOrd="0" presId="urn:microsoft.com/office/officeart/2018/2/layout/IconCircleList"/>
    <dgm:cxn modelId="{0F129690-FCAF-49B2-82E1-41979D50ED61}" type="presParOf" srcId="{BADD6CCF-1E09-4AF0-B293-37FB3B0A0548}" destId="{A7F1E8D8-45DF-4E7D-BFAF-0645D127521A}" srcOrd="0" destOrd="0" presId="urn:microsoft.com/office/officeart/2018/2/layout/IconCircleList"/>
    <dgm:cxn modelId="{96254EE7-29EB-49EA-8EA9-81FF0D0B6D93}" type="presParOf" srcId="{A7F1E8D8-45DF-4E7D-BFAF-0645D127521A}" destId="{2A5E2827-E383-4546-B219-9E6D4AC9801F}" srcOrd="0" destOrd="0" presId="urn:microsoft.com/office/officeart/2018/2/layout/IconCircleList"/>
    <dgm:cxn modelId="{36C752A4-BF0C-4885-849F-7D42CA258FE2}" type="presParOf" srcId="{A7F1E8D8-45DF-4E7D-BFAF-0645D127521A}" destId="{8BADF0EC-CFDF-4E30-A64D-40D8E41DEC3F}" srcOrd="1" destOrd="0" presId="urn:microsoft.com/office/officeart/2018/2/layout/IconCircleList"/>
    <dgm:cxn modelId="{670C7758-33FA-479B-A8D5-A4C65CCA20C8}" type="presParOf" srcId="{A7F1E8D8-45DF-4E7D-BFAF-0645D127521A}" destId="{E9D74D7F-54BF-450A-9CAB-80534A9B9BC6}" srcOrd="2" destOrd="0" presId="urn:microsoft.com/office/officeart/2018/2/layout/IconCircleList"/>
    <dgm:cxn modelId="{071063A4-614A-400B-AD86-94F6C18F5054}" type="presParOf" srcId="{A7F1E8D8-45DF-4E7D-BFAF-0645D127521A}" destId="{4A7F9EC2-E2F8-4A2B-BA15-AEC37A1E5D7A}" srcOrd="3" destOrd="0" presId="urn:microsoft.com/office/officeart/2018/2/layout/IconCircleList"/>
    <dgm:cxn modelId="{29EBD44D-9E03-439C-8787-5A7FF0E2EA19}" type="presParOf" srcId="{BADD6CCF-1E09-4AF0-B293-37FB3B0A0548}" destId="{2F2F61A3-F4B1-4071-80F3-9418C028D2ED}" srcOrd="1" destOrd="0" presId="urn:microsoft.com/office/officeart/2018/2/layout/IconCircleList"/>
    <dgm:cxn modelId="{3944C2EF-3860-41E6-8FF5-887BDD98E9E8}" type="presParOf" srcId="{BADD6CCF-1E09-4AF0-B293-37FB3B0A0548}" destId="{7370B72F-B362-4C93-B7A8-B96E5BD04E67}" srcOrd="2" destOrd="0" presId="urn:microsoft.com/office/officeart/2018/2/layout/IconCircleList"/>
    <dgm:cxn modelId="{48E277CB-38F8-4A44-95D0-DDC60493DE2B}" type="presParOf" srcId="{7370B72F-B362-4C93-B7A8-B96E5BD04E67}" destId="{3E5B1512-195F-413F-AB91-0676E1E25EF5}" srcOrd="0" destOrd="0" presId="urn:microsoft.com/office/officeart/2018/2/layout/IconCircleList"/>
    <dgm:cxn modelId="{73C7D90C-2A01-45CC-B191-D87F73D7D327}" type="presParOf" srcId="{7370B72F-B362-4C93-B7A8-B96E5BD04E67}" destId="{4362A961-0EBA-48AA-8AC9-87E3E76F117B}" srcOrd="1" destOrd="0" presId="urn:microsoft.com/office/officeart/2018/2/layout/IconCircleList"/>
    <dgm:cxn modelId="{801EC39F-E45D-4E46-A08A-F35C2CAC0013}" type="presParOf" srcId="{7370B72F-B362-4C93-B7A8-B96E5BD04E67}" destId="{992408C3-529F-4884-A5B0-EBCA1F1E0D99}" srcOrd="2" destOrd="0" presId="urn:microsoft.com/office/officeart/2018/2/layout/IconCircleList"/>
    <dgm:cxn modelId="{DEEA2A8B-C12E-4DC8-9CB8-325398557030}" type="presParOf" srcId="{7370B72F-B362-4C93-B7A8-B96E5BD04E67}" destId="{6D540A10-813D-477E-BE64-7777410F06EB}" srcOrd="3" destOrd="0" presId="urn:microsoft.com/office/officeart/2018/2/layout/IconCircleList"/>
    <dgm:cxn modelId="{8FA96238-DECF-4042-B748-AD6E20AA84F8}" type="presParOf" srcId="{BADD6CCF-1E09-4AF0-B293-37FB3B0A0548}" destId="{E69D63E5-29B6-43E2-BF15-E39C88D6BEFD}" srcOrd="3" destOrd="0" presId="urn:microsoft.com/office/officeart/2018/2/layout/IconCircleList"/>
    <dgm:cxn modelId="{44C440E0-C10B-42C7-A360-DB452874C5D0}" type="presParOf" srcId="{BADD6CCF-1E09-4AF0-B293-37FB3B0A0548}" destId="{CA7B2EF8-51E7-4072-BAAD-2E9B94C85358}" srcOrd="4" destOrd="0" presId="urn:microsoft.com/office/officeart/2018/2/layout/IconCircleList"/>
    <dgm:cxn modelId="{A67ED857-9A5C-4BB0-897D-A035CC2A60D5}" type="presParOf" srcId="{CA7B2EF8-51E7-4072-BAAD-2E9B94C85358}" destId="{E8B210B2-89ED-4DB0-9C02-4A7031083B2B}" srcOrd="0" destOrd="0" presId="urn:microsoft.com/office/officeart/2018/2/layout/IconCircleList"/>
    <dgm:cxn modelId="{04260EE3-BB91-4096-9A54-02F7FF388D70}" type="presParOf" srcId="{CA7B2EF8-51E7-4072-BAAD-2E9B94C85358}" destId="{5E9F5E95-3AD8-44C9-9CA2-10FD8034FD5A}" srcOrd="1" destOrd="0" presId="urn:microsoft.com/office/officeart/2018/2/layout/IconCircleList"/>
    <dgm:cxn modelId="{013C364C-76EA-47C0-A128-BACF1032204F}" type="presParOf" srcId="{CA7B2EF8-51E7-4072-BAAD-2E9B94C85358}" destId="{20AFEBC8-411E-474E-803F-19E6B8E3D984}" srcOrd="2" destOrd="0" presId="urn:microsoft.com/office/officeart/2018/2/layout/IconCircleList"/>
    <dgm:cxn modelId="{CC58F670-4ED5-46CA-8525-F26D9DFAB20F}" type="presParOf" srcId="{CA7B2EF8-51E7-4072-BAAD-2E9B94C85358}" destId="{61310F85-39EC-441F-B795-3B4DDFAFFDCE}" srcOrd="3" destOrd="0" presId="urn:microsoft.com/office/officeart/2018/2/layout/IconCircleList"/>
    <dgm:cxn modelId="{32956B12-ECF4-4272-A4EA-6980B2B99EA1}" type="presParOf" srcId="{BADD6CCF-1E09-4AF0-B293-37FB3B0A0548}" destId="{F4408110-0580-4A24-8ECF-D30296954001}" srcOrd="5" destOrd="0" presId="urn:microsoft.com/office/officeart/2018/2/layout/IconCircleList"/>
    <dgm:cxn modelId="{C88BB2C5-A76A-47EB-AB52-24DEDCDEA124}" type="presParOf" srcId="{BADD6CCF-1E09-4AF0-B293-37FB3B0A0548}" destId="{1FAC485B-5DB7-4779-BECB-81972F7D3471}" srcOrd="6" destOrd="0" presId="urn:microsoft.com/office/officeart/2018/2/layout/IconCircleList"/>
    <dgm:cxn modelId="{AE013199-B76C-4EDF-B364-DA0C6BD81740}" type="presParOf" srcId="{1FAC485B-5DB7-4779-BECB-81972F7D3471}" destId="{F313D615-A2A5-4CA7-A8D3-682B85E48B9D}" srcOrd="0" destOrd="0" presId="urn:microsoft.com/office/officeart/2018/2/layout/IconCircleList"/>
    <dgm:cxn modelId="{EA950A7C-B4A1-41D5-911A-3D5332AFB85C}" type="presParOf" srcId="{1FAC485B-5DB7-4779-BECB-81972F7D3471}" destId="{60D07E0A-97A0-452C-8821-4A22A29F0A07}" srcOrd="1" destOrd="0" presId="urn:microsoft.com/office/officeart/2018/2/layout/IconCircleList"/>
    <dgm:cxn modelId="{6241C10C-BBF8-4AF8-A464-B1E67B6160BA}" type="presParOf" srcId="{1FAC485B-5DB7-4779-BECB-81972F7D3471}" destId="{2D72C830-464A-4AEF-9291-209AE7AACC82}" srcOrd="2" destOrd="0" presId="urn:microsoft.com/office/officeart/2018/2/layout/IconCircleList"/>
    <dgm:cxn modelId="{444300A7-C2F7-4A51-B6D5-FE15326D2D05}" type="presParOf" srcId="{1FAC485B-5DB7-4779-BECB-81972F7D3471}" destId="{4A91E8DB-3D3B-410F-ACCD-A77A671BBD7A}" srcOrd="3" destOrd="0" presId="urn:microsoft.com/office/officeart/2018/2/layout/IconCircleList"/>
    <dgm:cxn modelId="{C112F54D-7452-4339-99A9-2A02074AF6DA}" type="presParOf" srcId="{BADD6CCF-1E09-4AF0-B293-37FB3B0A0548}" destId="{C04CBB66-67F2-4533-8A18-441B393B2F12}" srcOrd="7" destOrd="0" presId="urn:microsoft.com/office/officeart/2018/2/layout/IconCircleList"/>
    <dgm:cxn modelId="{1CDFDA04-9E63-4B8E-B719-8A0AB377ED4E}" type="presParOf" srcId="{BADD6CCF-1E09-4AF0-B293-37FB3B0A0548}" destId="{7158F045-18ED-45E1-9765-46B577F78660}" srcOrd="8" destOrd="0" presId="urn:microsoft.com/office/officeart/2018/2/layout/IconCircleList"/>
    <dgm:cxn modelId="{12B0C94A-ECEF-417B-B3E2-33FC8B5FE0BC}" type="presParOf" srcId="{7158F045-18ED-45E1-9765-46B577F78660}" destId="{21B7DA00-B0A0-40A8-B2D1-900BB288F384}" srcOrd="0" destOrd="0" presId="urn:microsoft.com/office/officeart/2018/2/layout/IconCircleList"/>
    <dgm:cxn modelId="{C8D33B89-36CF-4376-A20D-A610C31378BC}" type="presParOf" srcId="{7158F045-18ED-45E1-9765-46B577F78660}" destId="{D0530818-70F4-4F2D-990C-62014AE593F4}" srcOrd="1" destOrd="0" presId="urn:microsoft.com/office/officeart/2018/2/layout/IconCircleList"/>
    <dgm:cxn modelId="{3D1FB2A6-EDD0-4730-961B-E41F59377BE0}" type="presParOf" srcId="{7158F045-18ED-45E1-9765-46B577F78660}" destId="{988B4C37-0E51-4F45-9C88-50E03A9457C5}" srcOrd="2" destOrd="0" presId="urn:microsoft.com/office/officeart/2018/2/layout/IconCircleList"/>
    <dgm:cxn modelId="{8B21CF62-7A51-4749-A02A-16832A5D718C}" type="presParOf" srcId="{7158F045-18ED-45E1-9765-46B577F78660}" destId="{D451BF86-7030-48B7-89CE-6A54A5CF38D9}" srcOrd="3" destOrd="0" presId="urn:microsoft.com/office/officeart/2018/2/layout/IconCircleList"/>
    <dgm:cxn modelId="{CA3BC093-01B2-47E6-ADEE-C2B671B8BDD6}" type="presParOf" srcId="{BADD6CCF-1E09-4AF0-B293-37FB3B0A0548}" destId="{86528172-FD4D-49C9-BEE6-98B00BB6683A}" srcOrd="9" destOrd="0" presId="urn:microsoft.com/office/officeart/2018/2/layout/IconCircleList"/>
    <dgm:cxn modelId="{9DD86492-FC01-432B-BB1D-DFB28118B8F6}" type="presParOf" srcId="{BADD6CCF-1E09-4AF0-B293-37FB3B0A0548}" destId="{8B212D9B-6A1F-4BA0-A805-E32C99893B8D}" srcOrd="10" destOrd="0" presId="urn:microsoft.com/office/officeart/2018/2/layout/IconCircleList"/>
    <dgm:cxn modelId="{F6CCD228-343D-4565-8950-E0281FCE4080}" type="presParOf" srcId="{8B212D9B-6A1F-4BA0-A805-E32C99893B8D}" destId="{9CD82856-DD01-413D-B6D6-8F53FCD480FC}" srcOrd="0" destOrd="0" presId="urn:microsoft.com/office/officeart/2018/2/layout/IconCircleList"/>
    <dgm:cxn modelId="{CE2C4F2F-B135-4E2B-9893-BCE16F988232}" type="presParOf" srcId="{8B212D9B-6A1F-4BA0-A805-E32C99893B8D}" destId="{412BBCA7-67CE-4E6F-B608-4253C68748FF}" srcOrd="1" destOrd="0" presId="urn:microsoft.com/office/officeart/2018/2/layout/IconCircleList"/>
    <dgm:cxn modelId="{0EB0743D-8D40-4048-B7CB-6BCE299639B3}" type="presParOf" srcId="{8B212D9B-6A1F-4BA0-A805-E32C99893B8D}" destId="{306EC4F0-0E62-4874-A9DA-FC73BBB49C8F}" srcOrd="2" destOrd="0" presId="urn:microsoft.com/office/officeart/2018/2/layout/IconCircleList"/>
    <dgm:cxn modelId="{60C4AB4D-66C3-4DF9-BBBD-1EC2D1DA4A6F}" type="presParOf" srcId="{8B212D9B-6A1F-4BA0-A805-E32C99893B8D}" destId="{114178AC-9857-4131-8794-BFDE2EF93ECB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BAE191E-98E1-45B3-B877-F050A414BFBE}" type="doc">
      <dgm:prSet loTypeId="urn:microsoft.com/office/officeart/2005/8/layout/process4" loCatId="process" qsTypeId="urn:microsoft.com/office/officeart/2005/8/quickstyle/simple1#5" qsCatId="simple" csTypeId="urn:microsoft.com/office/officeart/2005/8/colors/accent1_3#2" csCatId="accent1"/>
      <dgm:spPr/>
      <dgm:t>
        <a:bodyPr/>
        <a:lstStyle/>
        <a:p>
          <a:endParaRPr lang="en-US"/>
        </a:p>
      </dgm:t>
    </dgm:pt>
    <dgm:pt modelId="{821D287D-781B-42CC-A4A1-4101CFDB60B1}" type="pres">
      <dgm:prSet presAssocID="{EBAE191E-98E1-45B3-B877-F050A414BFBE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BC75E4ED-F395-41B1-A49C-7124056EB142}" type="presOf" srcId="{EBAE191E-98E1-45B3-B877-F050A414BFBE}" destId="{821D287D-781B-42CC-A4A1-4101CFDB60B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5E2827-E383-4546-B219-9E6D4AC9801F}">
      <dsp:nvSpPr>
        <dsp:cNvPr id="0" name=""/>
        <dsp:cNvSpPr/>
      </dsp:nvSpPr>
      <dsp:spPr>
        <a:xfrm>
          <a:off x="165930" y="574179"/>
          <a:ext cx="654908" cy="65490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ADF0EC-CFDF-4E30-A64D-40D8E41DEC3F}">
      <dsp:nvSpPr>
        <dsp:cNvPr id="0" name=""/>
        <dsp:cNvSpPr/>
      </dsp:nvSpPr>
      <dsp:spPr>
        <a:xfrm>
          <a:off x="303461" y="711709"/>
          <a:ext cx="379847" cy="37984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7F9EC2-E2F8-4A2B-BA15-AEC37A1E5D7A}">
      <dsp:nvSpPr>
        <dsp:cNvPr id="0" name=""/>
        <dsp:cNvSpPr/>
      </dsp:nvSpPr>
      <dsp:spPr>
        <a:xfrm>
          <a:off x="961176" y="574179"/>
          <a:ext cx="1543713" cy="6549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Homework</a:t>
          </a:r>
        </a:p>
      </dsp:txBody>
      <dsp:txXfrm>
        <a:off x="961176" y="574179"/>
        <a:ext cx="1543713" cy="654908"/>
      </dsp:txXfrm>
    </dsp:sp>
    <dsp:sp modelId="{3E5B1512-195F-413F-AB91-0676E1E25EF5}">
      <dsp:nvSpPr>
        <dsp:cNvPr id="0" name=""/>
        <dsp:cNvSpPr/>
      </dsp:nvSpPr>
      <dsp:spPr>
        <a:xfrm>
          <a:off x="2773870" y="574179"/>
          <a:ext cx="654908" cy="65490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62A961-0EBA-48AA-8AC9-87E3E76F117B}">
      <dsp:nvSpPr>
        <dsp:cNvPr id="0" name=""/>
        <dsp:cNvSpPr/>
      </dsp:nvSpPr>
      <dsp:spPr>
        <a:xfrm>
          <a:off x="2911401" y="711709"/>
          <a:ext cx="379847" cy="37984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540A10-813D-477E-BE64-7777410F06EB}">
      <dsp:nvSpPr>
        <dsp:cNvPr id="0" name=""/>
        <dsp:cNvSpPr/>
      </dsp:nvSpPr>
      <dsp:spPr>
        <a:xfrm>
          <a:off x="3569116" y="574179"/>
          <a:ext cx="1543713" cy="6549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Revision and Retrieval </a:t>
          </a:r>
        </a:p>
      </dsp:txBody>
      <dsp:txXfrm>
        <a:off x="3569116" y="574179"/>
        <a:ext cx="1543713" cy="654908"/>
      </dsp:txXfrm>
    </dsp:sp>
    <dsp:sp modelId="{E8B210B2-89ED-4DB0-9C02-4A7031083B2B}">
      <dsp:nvSpPr>
        <dsp:cNvPr id="0" name=""/>
        <dsp:cNvSpPr/>
      </dsp:nvSpPr>
      <dsp:spPr>
        <a:xfrm>
          <a:off x="5381810" y="574179"/>
          <a:ext cx="654908" cy="65490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9F5E95-3AD8-44C9-9CA2-10FD8034FD5A}">
      <dsp:nvSpPr>
        <dsp:cNvPr id="0" name=""/>
        <dsp:cNvSpPr/>
      </dsp:nvSpPr>
      <dsp:spPr>
        <a:xfrm>
          <a:off x="5519340" y="711709"/>
          <a:ext cx="379847" cy="37984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310F85-39EC-441F-B795-3B4DDFAFFDCE}">
      <dsp:nvSpPr>
        <dsp:cNvPr id="0" name=""/>
        <dsp:cNvSpPr/>
      </dsp:nvSpPr>
      <dsp:spPr>
        <a:xfrm>
          <a:off x="6177056" y="574179"/>
          <a:ext cx="1543713" cy="6549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Reading and literacy </a:t>
          </a:r>
        </a:p>
      </dsp:txBody>
      <dsp:txXfrm>
        <a:off x="6177056" y="574179"/>
        <a:ext cx="1543713" cy="654908"/>
      </dsp:txXfrm>
    </dsp:sp>
    <dsp:sp modelId="{F313D615-A2A5-4CA7-A8D3-682B85E48B9D}">
      <dsp:nvSpPr>
        <dsp:cNvPr id="0" name=""/>
        <dsp:cNvSpPr/>
      </dsp:nvSpPr>
      <dsp:spPr>
        <a:xfrm>
          <a:off x="165930" y="1732569"/>
          <a:ext cx="654908" cy="65490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D07E0A-97A0-452C-8821-4A22A29F0A07}">
      <dsp:nvSpPr>
        <dsp:cNvPr id="0" name=""/>
        <dsp:cNvSpPr/>
      </dsp:nvSpPr>
      <dsp:spPr>
        <a:xfrm>
          <a:off x="303461" y="1870100"/>
          <a:ext cx="379847" cy="37984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91E8DB-3D3B-410F-ACCD-A77A671BBD7A}">
      <dsp:nvSpPr>
        <dsp:cNvPr id="0" name=""/>
        <dsp:cNvSpPr/>
      </dsp:nvSpPr>
      <dsp:spPr>
        <a:xfrm>
          <a:off x="961176" y="1732569"/>
          <a:ext cx="1543713" cy="6549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Difficult thinking </a:t>
          </a:r>
        </a:p>
      </dsp:txBody>
      <dsp:txXfrm>
        <a:off x="961176" y="1732569"/>
        <a:ext cx="1543713" cy="654908"/>
      </dsp:txXfrm>
    </dsp:sp>
    <dsp:sp modelId="{21B7DA00-B0A0-40A8-B2D1-900BB288F384}">
      <dsp:nvSpPr>
        <dsp:cNvPr id="0" name=""/>
        <dsp:cNvSpPr/>
      </dsp:nvSpPr>
      <dsp:spPr>
        <a:xfrm>
          <a:off x="2773870" y="1732569"/>
          <a:ext cx="654908" cy="654908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530818-70F4-4F2D-990C-62014AE593F4}">
      <dsp:nvSpPr>
        <dsp:cNvPr id="0" name=""/>
        <dsp:cNvSpPr/>
      </dsp:nvSpPr>
      <dsp:spPr>
        <a:xfrm>
          <a:off x="2911401" y="1870100"/>
          <a:ext cx="379847" cy="37984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51BF86-7030-48B7-89CE-6A54A5CF38D9}">
      <dsp:nvSpPr>
        <dsp:cNvPr id="0" name=""/>
        <dsp:cNvSpPr/>
      </dsp:nvSpPr>
      <dsp:spPr>
        <a:xfrm>
          <a:off x="3569116" y="1732569"/>
          <a:ext cx="1543713" cy="6549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Exam technique </a:t>
          </a:r>
        </a:p>
      </dsp:txBody>
      <dsp:txXfrm>
        <a:off x="3569116" y="1732569"/>
        <a:ext cx="1543713" cy="654908"/>
      </dsp:txXfrm>
    </dsp:sp>
    <dsp:sp modelId="{9CD82856-DD01-413D-B6D6-8F53FCD480FC}">
      <dsp:nvSpPr>
        <dsp:cNvPr id="0" name=""/>
        <dsp:cNvSpPr/>
      </dsp:nvSpPr>
      <dsp:spPr>
        <a:xfrm>
          <a:off x="5381810" y="1732569"/>
          <a:ext cx="654908" cy="65490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2BBCA7-67CE-4E6F-B608-4253C68748FF}">
      <dsp:nvSpPr>
        <dsp:cNvPr id="0" name=""/>
        <dsp:cNvSpPr/>
      </dsp:nvSpPr>
      <dsp:spPr>
        <a:xfrm>
          <a:off x="5519340" y="1870100"/>
          <a:ext cx="379847" cy="37984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4178AC-9857-4131-8794-BFDE2EF93ECB}">
      <dsp:nvSpPr>
        <dsp:cNvPr id="0" name=""/>
        <dsp:cNvSpPr/>
      </dsp:nvSpPr>
      <dsp:spPr>
        <a:xfrm>
          <a:off x="6177056" y="1732569"/>
          <a:ext cx="1543713" cy="6549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latin typeface="Calibri Light" panose="020F0302020204030204"/>
            </a:rPr>
            <a:t>Organisation</a:t>
          </a:r>
          <a:endParaRPr lang="en-US" sz="2100" kern="1200" err="1"/>
        </a:p>
      </dsp:txBody>
      <dsp:txXfrm>
        <a:off x="6177056" y="1732569"/>
        <a:ext cx="1543713" cy="6549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CFB7477-0707-4376-90D4-3D2F24FA6E1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CC6B35-BE5B-46B8-AE29-19F45205D8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46F5DC1-A57B-4507-9D7D-92ED9349B2A6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AEC613-5FFC-4554-ADF0-ABDA4157620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CADCAA-F0D3-40FB-BF3B-9CC7DE3DD35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AEC4F06-18B3-4547-9265-711AB8B67B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0E76D7D-91B7-443C-B915-0F022AEB70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FCCC7A-98C3-41FA-AD69-2CEBA14237A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E42AF1C8-496D-405A-BEBD-1DD2F0EC9764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0023B4E-F616-491A-93CC-C121AA970EF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F1B6650-4FD4-4650-86C0-7566DF8929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78E38C-9B4A-40D4-ADF2-AF64151DE00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32DE8D-852F-4604-88E1-C01707D1B3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D7FE4EAE-21CC-4584-8D0F-35E7569B3AA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These results are well head of the national picture.  Nationally 9.4% achieved an A* and 28.2% achieved an A*-A grade.  We are a comprehensive 6th Form and we have a lower bar for A Level programmes than many centres many courses are accessible to students with grades 4 and 5 at GCSE and so these results are really pleasing.  44% of students achieved at least 1 A or A* grade.  These results will give us a positive progress score and we expect the ALPS to be a grade 2 and for our progress to be well within the top 10% of 6th Forms nationally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DDBACE-0F8F-43FD-98F0-DEE13552DAD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2657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This is a smaller cohort for us.  Pleasing improvements from 2024.  Again some stunning progression options for students from these courses.  We always find ALPS a little harder to predict from this smaller cohort but I expect it to be a mid table result in terms of progress.  As our retention is very high in this school, that is also something to really celebrate! Well done everyone.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DDBACE-0F8F-43FD-98F0-DEE13552DAD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0285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666CF0-0DF3-CBCA-A206-EC4C993AE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362204-F143-AB62-8392-EE8915CAD5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98EF42-F8B0-D1B4-44F1-37FAB65BEB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LY13 just gone – first students to take GCSEs since Covid</a:t>
            </a:r>
          </a:p>
          <a:p>
            <a:r>
              <a:rPr lang="en-US">
                <a:ea typeface="Calibri"/>
                <a:cs typeface="Calibri"/>
              </a:rPr>
              <a:t>Reference grades  - 9 months of study -  if students want it changed  - they need to prove it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4D6AE0-1C80-C785-E2AF-9F64FD94AD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FE4EAE-21CC-4584-8D0F-35E7569B3AA6}" type="slidenum">
              <a:rPr lang="en-GB" altLang="en-US"/>
              <a:pPr/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5463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675737-07D5-8552-5145-63DD47BC6A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A8A7C9-A8C2-CF0E-8A6E-12BE4A3EE3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8697A6-9C25-8C87-8EF0-48CF6921DC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LY13 just gone – first students to take GCSEs since Covid</a:t>
            </a:r>
          </a:p>
          <a:p>
            <a:r>
              <a:rPr lang="en-US">
                <a:ea typeface="Calibri"/>
                <a:cs typeface="Calibri"/>
              </a:rPr>
              <a:t>Reference grades  - 9 months of study -  if students want it changed  - they need to prove it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6DE56A-2D6C-B35C-0585-65E958ED87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FE4EAE-21CC-4584-8D0F-35E7569B3AA6}" type="slidenum">
              <a:rPr lang="en-GB" altLang="en-US"/>
              <a:pPr/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290085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1F3B17-D7AD-3CCD-F037-1B47C82F75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C7AAF6-5D77-827F-DC49-9A015D9903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F437B8-92A9-1DAF-3768-57D405A1F2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LY13 just gone – first students to take GCSEs since Covid</a:t>
            </a:r>
          </a:p>
          <a:p>
            <a:r>
              <a:rPr lang="en-US">
                <a:ea typeface="Calibri"/>
                <a:cs typeface="Calibri"/>
              </a:rPr>
              <a:t>Reference grades  - 9 months of study -  if students want it changed  - they need to prove it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A8F6FD-BE79-BF4E-16FF-818880D7C3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FE4EAE-21CC-4584-8D0F-35E7569B3AA6}" type="slidenum">
              <a:rPr lang="en-GB" altLang="en-US"/>
              <a:pPr/>
              <a:t>30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779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AB87F8-6BD0-C683-2531-CAF907E3A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34223-CA44-434E-A385-DA28491D7310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9D04B0-A01A-E490-EC09-E08F35AD2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304D6B-24B3-6B09-7658-8B4C86D0C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1A8B0D-FF3C-4B66-A030-54EC425FB1B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3773172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76342C-3137-9448-0EE2-7427E682E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96C78-FE00-4B7E-86ED-CB5E5585E80C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54E9C8-D839-C35F-727F-5A2D237BF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69A3B8-2008-FEF7-5516-B45077425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A210E6-1A4E-4C40-B581-BB66CB4C355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5144754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372E0-2FC0-5FB0-0E0A-28EC0AFB2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C8773-41B2-4855-8E1D-B5D32A43873E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C7EDC-A9E8-990F-B554-82C7D51F0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4E3A7A-B63D-8B9B-B94A-CB1AF67BB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59D61A-CD6D-48BC-A9F1-EC37B142E0A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4393801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229E2A0-B05F-EAE9-4325-83161CA5C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1F0CC-0433-4CED-ACD8-6878524A2001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140028A-0D51-766B-65C7-E6B4AF9F8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9EEED1E-D992-3362-7316-B0FDBBD5C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0EB16D-4503-404F-86BE-9E7506A243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0894067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43A9D46-FD49-DD41-57DC-EB70753FB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7E253-B4DA-4DD2-88BF-65B9AA2CFC9F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04724FC-F820-297C-B8F4-B707EA183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B839FCE-059C-C582-A68B-8DB3CD104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A3CAD2-C299-497C-BF98-04C30290A11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04882996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15EB7A5-C32A-3DB7-3D29-496A20DDF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2C4EA-F756-4EE9-913B-70E7C102F633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5D90BDF-6F7E-0C31-8768-B44B53E59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4D6F8E3-4C7F-E3DA-FB37-0C174FA6C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B97972-B34C-4AB2-9835-96064060465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2308779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4487CD44-B02C-8FB9-42A2-30492F92B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743B8-1243-4232-BEFB-2491B801208A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309725B-4AF2-2779-C57A-654B9B38B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22580B7-09C1-69A3-C980-0DF785F6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E43FFE-105F-4C6E-AAA4-E0AAA29CF73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86938587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E994C4B-364A-22E9-791C-B19D1374E3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FEFDB-D911-4B52-A9F1-CE21B71183D3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3239346-A506-0588-2A1A-6F6F4F2D7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70CA84C-627D-150D-1295-3D38B5B20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A2C120-AD6A-4CA3-8F88-D6C72ED7D1B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65793893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E72DD94-7DBE-6364-C217-9E714A7B4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F979C-E3D0-4B59-B573-EA6209E6F31E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BA10E6A-9EB8-D43B-29EC-BD9BB5454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697930B-E537-FCB5-A646-C12F03E67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2F433-D721-4714-88AD-27C4A28C6AE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62389750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6BA003-A32E-9E6D-1005-E65A0CDA2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7B381-2E97-4780-BAB9-822946BB4D7D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E78C55-1907-33BF-130E-35AAA86FA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CA1E5-5790-30E2-8027-76D8AE131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55646-EB54-4B3A-B383-C1862C1FC9E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39909164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653B60-E4DD-7143-53D3-394A44BE3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4785C-C865-41DB-8F39-4EE0163CB0BC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CCC958-7CE1-4361-F210-5E39FADB4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42B73-8118-3CA0-1351-BCEE628D9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617544-BD81-46E3-A1E2-E3441D4656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62312382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B7356-250D-A718-AF80-7151DF3771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0C95A0-3C15-75A3-9700-7A86344C08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C1B088-4504-F897-4F2B-C472F6BA0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79F4-29EE-40CE-AD89-BACA0EBA9AE3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5A967D-7596-4D32-6037-FA6795ABC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A7D43-FC15-EA52-DEE0-5423B8CC1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5E567-4C99-4B40-812D-DA8505DD2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32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CF787-56FC-57B1-D2AA-EC93F02BB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7501F3-8210-28E1-EE0F-BDC58E9296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F7D437-5000-2B65-430D-395504549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79F4-29EE-40CE-AD89-BACA0EBA9AE3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76E5B1-B2B3-C8D2-FB12-319BE19CD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2E5CC-7F3F-F6F7-FA62-9F9F7E374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5E567-4C99-4B40-812D-DA8505DD2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3561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DC912-D358-7651-EB22-7559218D3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E9BC39-00CF-2029-9141-A4602D3E2A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FAFBC8-1108-F6C9-60B9-D4A4547DD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79F4-29EE-40CE-AD89-BACA0EBA9AE3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A855F-C33E-41E5-2033-3F3A71A5C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0BFECC-1EFE-36BC-B2B9-52F8C2C82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5E567-4C99-4B40-812D-DA8505DD2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2628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2F331-FF2A-1DB6-4CE9-48F2D6816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619C9-8A15-BB99-C946-79B8EAAF31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52C880-9DFF-AAA3-1D5D-4D050EFECA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DDA482-C1F7-7BB1-9F7A-E02C18799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79F4-29EE-40CE-AD89-BACA0EBA9AE3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9F89D9-486A-6832-7E4B-FCA2E258C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27C8DA-5EDA-8A2A-D5C7-867877F7F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5E567-4C99-4B40-812D-DA8505DD2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4305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753A5-DDDA-282F-FD1D-57FE27C9C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7CB580-A922-AB7C-23B1-4C9BDC7A97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73547F-9B49-80DF-2D32-0F5C7C5406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229A52-4D6C-943A-60C6-AF484D0E24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731F9C-0975-3055-8549-A43EB571DF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11AB2E4-51AD-8733-47BC-E8B9FBE67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79F4-29EE-40CE-AD89-BACA0EBA9AE3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BBBD11-702B-A9B6-1BC1-0B2975364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392CCA-AE72-C457-CEE0-A3971252C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5E567-4C99-4B40-812D-DA8505DD2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3752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01A4C-FD35-7E87-B6DB-B3A811BA8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7D8405-81BA-82C0-67BF-95013CAF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79F4-29EE-40CE-AD89-BACA0EBA9AE3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5CB830-34BF-E1A2-1F3A-39FD64CF4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09F601-1A46-1FA0-1130-6BBA7C240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5E567-4C99-4B40-812D-DA8505DD2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0715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48D5D8-596C-69C5-46D9-70B98ADE1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79F4-29EE-40CE-AD89-BACA0EBA9AE3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755963-9281-B3D3-C29B-018DEFC5B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C63879-B83C-BD4F-1484-EAA8E5154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5E567-4C99-4B40-812D-DA8505DD2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2682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AABFE-33C4-6946-79ED-DA0D99AD7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5EDE9-D53F-86C0-93F2-94CDDCED69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4C7CFA-BD3A-ADDA-3824-9C1AAA5D3B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EF1B20-CE6D-47BD-6EE0-A4206A26C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79F4-29EE-40CE-AD89-BACA0EBA9AE3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63DBF6-843B-ED0A-C172-491FE025F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A5A524-773E-BED9-6240-FD5B68CCB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5E567-4C99-4B40-812D-DA8505DD2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566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A0784-844D-DDEE-9F26-668A490B2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2256752-0962-0CF1-D480-91A870B537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C6B498-3089-ABD7-5248-C805D3E5DD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183F7F-9CFC-231F-BD39-BD22A457A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79F4-29EE-40CE-AD89-BACA0EBA9AE3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7247B1-1AA4-D253-49EE-7EC9B5431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0EA52C-5A87-1CDF-BC23-9C0C33345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5E567-4C99-4B40-812D-DA8505DD2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4730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B08EF0-F658-ECD0-3B70-DCA0A5C68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F8282A-C5B2-A9A0-8D29-ED3DC5A8DE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395ECA-738E-ED8F-AC72-E846886C9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79F4-29EE-40CE-AD89-BACA0EBA9AE3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897DE5-A5B3-D8DD-E888-CCED39BF6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3604B5-F59C-2359-827B-27172043A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5E567-4C99-4B40-812D-DA8505DD2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8397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084E589-0933-3466-17F3-0512626C10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3F7D88-01F0-8A1B-6E23-275B902836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FC2906-FA36-851B-DA1D-37D674436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79F4-29EE-40CE-AD89-BACA0EBA9AE3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4172B9-6B99-D902-AE04-55285B661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02B854-54A7-5865-AE4E-50D47408A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5E567-4C99-4B40-812D-DA8505DD2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406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DCF82F4-DDC0-A79B-4DBE-5E30F08E9D7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B32E84A-860A-9F72-4746-6E290ABD159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472EEC-6DDC-4F6C-B515-2B9EF76386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77DCA9A-816E-42B0-859F-C5A37870E56E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7CE0B9-573C-4D42-ABC4-EC3E507A8E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A47444-9517-4798-ABD5-8CE994428A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0BC35334-4F24-4B9C-AB73-49FED2A4FF53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059F84-3B1A-208C-5C53-615010B90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6A0F20-AD20-C135-E5A0-F84D6276F9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3D4BAC-4E96-E796-4137-4304233093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379F4-29EE-40CE-AD89-BACA0EBA9AE3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4F0E79-B185-3A9F-0299-B2A94BAC3E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D7DA2F-8FB7-A893-0998-8D99DD8D05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5E567-4C99-4B40-812D-DA8505DD2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46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akennedy@swchs.net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mhansard@swchs.net" TargetMode="Externa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sbertie@swchs.net" TargetMode="External"/><Relationship Id="rId2" Type="http://schemas.openxmlformats.org/officeDocument/2006/relationships/hyperlink" Target="mailto:esimons@swchs.net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areermap.co.uk/careermag-parents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kjenkins@swchs.net" TargetMode="Externa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Relationship Id="rId5" Type="http://schemas.openxmlformats.org/officeDocument/2006/relationships/hyperlink" Target="mailto:gdrake@swchs.net" TargetMode="Externa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Text, logo&#10;&#10;Description automatically generated">
            <a:extLst>
              <a:ext uri="{FF2B5EF4-FFF2-40B4-BE49-F238E27FC236}">
                <a16:creationId xmlns:a16="http://schemas.microsoft.com/office/drawing/2014/main" id="{32AC0F4D-70A0-E754-ACF5-93BA8C95D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9218" y="276743"/>
            <a:ext cx="1716610" cy="1351437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9D736D4-08EE-A175-564E-12321E3B6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32656" y="380961"/>
            <a:ext cx="8229600" cy="114300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3DF76F8C-B612-AEC2-117A-2CD7545471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725" y="1897063"/>
            <a:ext cx="8388350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b="1">
                <a:solidFill>
                  <a:srgbClr val="19C23E"/>
                </a:solidFill>
                <a:latin typeface="+mn-lt"/>
              </a:rPr>
              <a:t>YEAR 13 2026-7 </a:t>
            </a:r>
          </a:p>
          <a:p>
            <a:pPr algn="ctr" eaLnBrk="1" hangingPunct="1">
              <a:spcBef>
                <a:spcPct val="0"/>
              </a:spcBef>
              <a:buNone/>
              <a:defRPr/>
            </a:pPr>
            <a:r>
              <a:rPr lang="en-GB" altLang="en-US" sz="8000" b="1" i="1">
                <a:solidFill>
                  <a:srgbClr val="19C23E"/>
                </a:solidFill>
                <a:latin typeface="+mn-lt"/>
                <a:cs typeface="Arial"/>
              </a:rPr>
              <a:t>WELCOME TO THE YEAR AHEAD ...</a:t>
            </a:r>
            <a:endParaRPr lang="en-GB" altLang="en-US" sz="8000" b="1" i="1">
              <a:solidFill>
                <a:srgbClr val="19C23E"/>
              </a:solidFill>
              <a:latin typeface="+mn-lt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10410512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Text, logo&#10;&#10;Description automatically generated">
            <a:extLst>
              <a:ext uri="{FF2B5EF4-FFF2-40B4-BE49-F238E27FC236}">
                <a16:creationId xmlns:a16="http://schemas.microsoft.com/office/drawing/2014/main" id="{32AC0F4D-70A0-E754-ACF5-93BA8C95D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9218" y="276743"/>
            <a:ext cx="1716610" cy="1351437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9D736D4-08EE-A175-564E-12321E3B6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32656" y="380961"/>
            <a:ext cx="8229600" cy="1143000"/>
          </a:xfrm>
        </p:spPr>
        <p:txBody>
          <a:bodyPr/>
          <a:lstStyle/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AC9AD4-49AB-49B7-1CCF-D624EB96803A}"/>
              </a:ext>
            </a:extLst>
          </p:cNvPr>
          <p:cNvSpPr txBox="1"/>
          <p:nvPr/>
        </p:nvSpPr>
        <p:spPr>
          <a:xfrm>
            <a:off x="1420652" y="4462726"/>
            <a:ext cx="6482706" cy="255454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alt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ea typeface="Calibri"/>
                <a:cs typeface="Arial"/>
              </a:rPr>
              <a:t>Mrs Amy Kennedy</a:t>
            </a:r>
            <a:endParaRPr lang="en-GB" altLang="en-US" sz="3200" b="1">
              <a:solidFill>
                <a:schemeClr val="tx1">
                  <a:lumMod val="95000"/>
                  <a:lumOff val="5000"/>
                </a:schemeClr>
              </a:solidFill>
              <a:ea typeface="Calibri"/>
            </a:endParaRPr>
          </a:p>
          <a:p>
            <a:pPr algn="ctr"/>
            <a:r>
              <a:rPr lang="en-GB" alt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ea typeface="Calibri"/>
                <a:cs typeface="Arial"/>
              </a:rPr>
              <a:t>Director of Sixth Form</a:t>
            </a:r>
          </a:p>
          <a:p>
            <a:pPr algn="ctr">
              <a:spcBef>
                <a:spcPct val="0"/>
              </a:spcBef>
              <a:buNone/>
            </a:pPr>
            <a:r>
              <a:rPr lang="en-GB" altLang="en-US" sz="4800" b="1">
                <a:solidFill>
                  <a:srgbClr val="660066"/>
                </a:solidFill>
                <a:latin typeface="Calibri"/>
                <a:ea typeface="Calibri"/>
                <a:cs typeface="Arial"/>
                <a:hlinkClick r:id="rId3"/>
              </a:rPr>
              <a:t>akennedy@swchs.net</a:t>
            </a:r>
          </a:p>
          <a:p>
            <a:pPr algn="ctr"/>
            <a:endParaRPr lang="en-GB" altLang="en-US" sz="4800" b="1">
              <a:solidFill>
                <a:srgbClr val="660066"/>
              </a:solidFill>
              <a:latin typeface="Calibri"/>
              <a:ea typeface="Calibri"/>
              <a:cs typeface="Arial"/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3DF76F8C-B612-AEC2-117A-2CD7545471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725" y="1897063"/>
            <a:ext cx="8388350" cy="255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b="1">
                <a:solidFill>
                  <a:srgbClr val="19C23E"/>
                </a:solidFill>
                <a:latin typeface="+mn-lt"/>
              </a:rPr>
              <a:t>YEAR 13 2026-7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b="1" i="1">
                <a:solidFill>
                  <a:srgbClr val="19C23E"/>
                </a:solidFill>
                <a:latin typeface="+mn-lt"/>
              </a:rPr>
              <a:t>THE YEAR AHEAD</a:t>
            </a:r>
          </a:p>
        </p:txBody>
      </p:sp>
    </p:spTree>
    <p:extLst>
      <p:ext uri="{BB962C8B-B14F-4D97-AF65-F5344CB8AC3E}">
        <p14:creationId xmlns:p14="http://schemas.microsoft.com/office/powerpoint/2010/main" val="3985784370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B6857-A40F-2679-0547-BEBD896CBB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58865" y="334159"/>
            <a:ext cx="3957068" cy="1243649"/>
          </a:xfrm>
        </p:spPr>
        <p:txBody>
          <a:bodyPr vert="horz" lIns="68580" tIns="34290" rIns="68580" bIns="34290" rtlCol="0" anchor="ctr">
            <a:normAutofit/>
          </a:bodyPr>
          <a:lstStyle/>
          <a:p>
            <a:pPr>
              <a:lnSpc>
                <a:spcPct val="85000"/>
              </a:lnSpc>
            </a:pPr>
            <a:r>
              <a:rPr lang="en-US" sz="3600">
                <a:solidFill>
                  <a:schemeClr val="accent1"/>
                </a:solidFill>
              </a:rPr>
              <a:t>A Level Results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61F7EF-9EFD-BA2F-AA0C-BBC53DA3A3DF}"/>
              </a:ext>
            </a:extLst>
          </p:cNvPr>
          <p:cNvSpPr txBox="1"/>
          <p:nvPr/>
        </p:nvSpPr>
        <p:spPr>
          <a:xfrm>
            <a:off x="5122429" y="2888142"/>
            <a:ext cx="3633650" cy="1612096"/>
          </a:xfrm>
          <a:prstGeom prst="rect">
            <a:avLst/>
          </a:prstGeom>
        </p:spPr>
        <p:txBody>
          <a:bodyPr rot="0" spcFirstLastPara="0" vertOverflow="overflow" horzOverflow="overflow" vert="horz" lIns="68580" tIns="34290" rIns="68580" bIns="3429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85000"/>
              </a:lnSpc>
              <a:spcBef>
                <a:spcPct val="0"/>
              </a:spcBef>
              <a:spcAft>
                <a:spcPts val="450"/>
              </a:spcAft>
              <a:buClrTx/>
              <a:buSzTx/>
              <a:buFont typeface="Arial" pitchFamily="34" charset="0"/>
              <a:buChar char=" "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Calibri Light"/>
              <a:cs typeface="Calibri Light"/>
            </a:endParaRPr>
          </a:p>
          <a:p>
            <a:pPr marL="0" marR="0" lvl="0" indent="0" algn="l" defTabSz="914400" rtl="0" eaLnBrk="0" fontAlgn="base" latinLnBrk="0" hangingPunct="0">
              <a:lnSpc>
                <a:spcPct val="85000"/>
              </a:lnSpc>
              <a:spcBef>
                <a:spcPct val="0"/>
              </a:spcBef>
              <a:spcAft>
                <a:spcPts val="450"/>
              </a:spcAft>
              <a:buClrTx/>
              <a:buSzTx/>
              <a:buFont typeface="Arial" pitchFamily="34" charset="0"/>
              <a:buChar char=" "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85000"/>
              </a:lnSpc>
              <a:spcBef>
                <a:spcPct val="0"/>
              </a:spcBef>
              <a:spcAft>
                <a:spcPts val="450"/>
              </a:spcAft>
              <a:buClrTx/>
              <a:buSzTx/>
              <a:buFont typeface="Arial" pitchFamily="34" charset="0"/>
              <a:buChar char=" "/>
              <a:tabLst/>
              <a:defRPr/>
            </a:pPr>
            <a:r>
              <a:rPr kumimoji="0" lang="en-US" sz="2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National Average Grade: B/C</a:t>
            </a:r>
          </a:p>
          <a:p>
            <a:pPr marL="0" marR="0" lvl="0" indent="0" algn="l" defTabSz="914400" rtl="0" eaLnBrk="0" fontAlgn="base" latinLnBrk="0" hangingPunct="0">
              <a:lnSpc>
                <a:spcPct val="85000"/>
              </a:lnSpc>
              <a:spcBef>
                <a:spcPct val="0"/>
              </a:spcBef>
              <a:spcAft>
                <a:spcPts val="450"/>
              </a:spcAft>
              <a:buClrTx/>
              <a:buSzTx/>
              <a:buFont typeface="Arial" pitchFamily="34" charset="0"/>
              <a:buChar char=" "/>
              <a:tabLst/>
              <a:defRPr/>
            </a:pPr>
            <a:endParaRPr kumimoji="0" lang="en-US" sz="21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Calibri"/>
              <a:cs typeface="Arial"/>
            </a:endParaRPr>
          </a:p>
          <a:p>
            <a:pPr marL="0" marR="0" lvl="0" indent="0" algn="l" defTabSz="914400" rtl="0" eaLnBrk="0" fontAlgn="base" latinLnBrk="0" hangingPunct="0">
              <a:lnSpc>
                <a:spcPct val="85000"/>
              </a:lnSpc>
              <a:spcBef>
                <a:spcPct val="0"/>
              </a:spcBef>
              <a:spcAft>
                <a:spcPts val="450"/>
              </a:spcAft>
              <a:buClrTx/>
              <a:buSzTx/>
              <a:buFont typeface="Arial" pitchFamily="34" charset="0"/>
              <a:buChar char=" "/>
              <a:tabLst/>
              <a:defRPr/>
            </a:pPr>
            <a:r>
              <a:rPr kumimoji="0" lang="en-US" sz="2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SWCHS Average Grade: B+</a:t>
            </a:r>
            <a:endParaRPr kumimoji="0" lang="en-US" sz="21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Calibri"/>
              <a:cs typeface="Arial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92E9FB9-4D7F-7C87-4DA3-F56D5137AE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138536"/>
              </p:ext>
            </p:extLst>
          </p:nvPr>
        </p:nvGraphicFramePr>
        <p:xfrm>
          <a:off x="587276" y="1571302"/>
          <a:ext cx="4196443" cy="4610124"/>
        </p:xfrm>
        <a:graphic>
          <a:graphicData uri="http://schemas.openxmlformats.org/drawingml/2006/table">
            <a:tbl>
              <a:tblPr bandRow="1">
                <a:solidFill>
                  <a:srgbClr val="F2F2F2">
                    <a:alpha val="30196"/>
                  </a:srgbClr>
                </a:solidFill>
                <a:tableStyleId>{93296810-A885-4BE3-A3E7-6D5BEEA58F35}</a:tableStyleId>
              </a:tblPr>
              <a:tblGrid>
                <a:gridCol w="904992">
                  <a:extLst>
                    <a:ext uri="{9D8B030D-6E8A-4147-A177-3AD203B41FA5}">
                      <a16:colId xmlns:a16="http://schemas.microsoft.com/office/drawing/2014/main" val="4269145064"/>
                    </a:ext>
                  </a:extLst>
                </a:gridCol>
                <a:gridCol w="1627327">
                  <a:extLst>
                    <a:ext uri="{9D8B030D-6E8A-4147-A177-3AD203B41FA5}">
                      <a16:colId xmlns:a16="http://schemas.microsoft.com/office/drawing/2014/main" val="888042858"/>
                    </a:ext>
                  </a:extLst>
                </a:gridCol>
                <a:gridCol w="1664124">
                  <a:extLst>
                    <a:ext uri="{9D8B030D-6E8A-4147-A177-3AD203B41FA5}">
                      <a16:colId xmlns:a16="http://schemas.microsoft.com/office/drawing/2014/main" val="520720779"/>
                    </a:ext>
                  </a:extLst>
                </a:gridCol>
              </a:tblGrid>
              <a:tr h="121180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Grades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cap="none" spc="0" dirty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Results 2025</a:t>
                      </a:r>
                    </a:p>
                    <a:p>
                      <a:pPr>
                        <a:buNone/>
                      </a:pPr>
                      <a:r>
                        <a:rPr lang="en-US" sz="1500" b="1" cap="none" spc="0" dirty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(274 students)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cap="none" spc="0" dirty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Actual 2026</a:t>
                      </a:r>
                    </a:p>
                    <a:p>
                      <a:pPr>
                        <a:buNone/>
                      </a:pPr>
                      <a:r>
                        <a:rPr lang="en-US" sz="1500" b="1" cap="none" spc="0" dirty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(277 students)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4050853"/>
                  </a:ext>
                </a:extLst>
              </a:tr>
              <a:tr h="56638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A*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11%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14%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970505"/>
                  </a:ext>
                </a:extLst>
              </a:tr>
              <a:tr h="56638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A*-A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34%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34%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5432146"/>
                  </a:ext>
                </a:extLst>
              </a:tr>
              <a:tr h="56638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A*-B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64%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68%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5690137"/>
                  </a:ext>
                </a:extLst>
              </a:tr>
              <a:tr h="56638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A*-C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87%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88%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3762625"/>
                  </a:ext>
                </a:extLst>
              </a:tr>
              <a:tr h="56638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A*-D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97%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97%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40284"/>
                  </a:ext>
                </a:extLst>
              </a:tr>
              <a:tr h="56638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A*-E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99%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 dirty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100%</a:t>
                      </a:r>
                    </a:p>
                  </a:txBody>
                  <a:tcPr marL="101422" marR="78017" marT="78017" marB="780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1932517"/>
                  </a:ext>
                </a:extLst>
              </a:tr>
            </a:tbl>
          </a:graphicData>
        </a:graphic>
      </p:graphicFrame>
      <p:pic>
        <p:nvPicPr>
          <p:cNvPr id="6" name="Picture 4" descr="Text, logo&#10;&#10;Description automatically generated">
            <a:extLst>
              <a:ext uri="{FF2B5EF4-FFF2-40B4-BE49-F238E27FC236}">
                <a16:creationId xmlns:a16="http://schemas.microsoft.com/office/drawing/2014/main" id="{CBC70F1E-B052-61A4-99E0-60BE45C567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9228" y="335876"/>
            <a:ext cx="1796863" cy="1414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887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27A05-081B-3696-DE73-6DFDC3361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9594" y="1339850"/>
            <a:ext cx="2511806" cy="4188222"/>
          </a:xfrm>
        </p:spPr>
        <p:txBody>
          <a:bodyPr anchor="ctr">
            <a:normAutofit/>
          </a:bodyPr>
          <a:lstStyle/>
          <a:p>
            <a:pPr algn="ctr"/>
            <a:r>
              <a:rPr lang="en-US" sz="3000">
                <a:solidFill>
                  <a:srgbClr val="FFFFFF"/>
                </a:solidFill>
                <a:ea typeface="Calibri Light"/>
                <a:cs typeface="Calibri Light"/>
              </a:rPr>
              <a:t>CTEC and BTEC Awards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C9F04CB8-E1F8-8CF1-691C-87ABA4DA66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5574805"/>
              </p:ext>
            </p:extLst>
          </p:nvPr>
        </p:nvGraphicFramePr>
        <p:xfrm>
          <a:off x="921026" y="475444"/>
          <a:ext cx="5623385" cy="5907111"/>
        </p:xfrm>
        <a:graphic>
          <a:graphicData uri="http://schemas.openxmlformats.org/drawingml/2006/table">
            <a:tbl>
              <a:tblPr bandRow="1">
                <a:tableStyleId>{93296810-A885-4BE3-A3E7-6D5BEEA58F35}</a:tableStyleId>
              </a:tblPr>
              <a:tblGrid>
                <a:gridCol w="2207671">
                  <a:extLst>
                    <a:ext uri="{9D8B030D-6E8A-4147-A177-3AD203B41FA5}">
                      <a16:colId xmlns:a16="http://schemas.microsoft.com/office/drawing/2014/main" val="2571468694"/>
                    </a:ext>
                  </a:extLst>
                </a:gridCol>
                <a:gridCol w="1707857">
                  <a:extLst>
                    <a:ext uri="{9D8B030D-6E8A-4147-A177-3AD203B41FA5}">
                      <a16:colId xmlns:a16="http://schemas.microsoft.com/office/drawing/2014/main" val="848759194"/>
                    </a:ext>
                  </a:extLst>
                </a:gridCol>
                <a:gridCol w="1707857">
                  <a:extLst>
                    <a:ext uri="{9D8B030D-6E8A-4147-A177-3AD203B41FA5}">
                      <a16:colId xmlns:a16="http://schemas.microsoft.com/office/drawing/2014/main" val="3619758951"/>
                    </a:ext>
                  </a:extLst>
                </a:gridCol>
              </a:tblGrid>
              <a:tr h="51545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Grades</a:t>
                      </a:r>
                    </a:p>
                    <a:p>
                      <a:pPr>
                        <a:buNone/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DOUBLE AWARDS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Results 2024</a:t>
                      </a:r>
                    </a:p>
                    <a:p>
                      <a:pPr>
                        <a:buNone/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(68 students)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Actual 2025</a:t>
                      </a:r>
                    </a:p>
                    <a:p>
                      <a:pPr>
                        <a:buNone/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(70 students)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564144"/>
                  </a:ext>
                </a:extLst>
              </a:tr>
              <a:tr h="3298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D*D*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8%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21%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2594527"/>
                  </a:ext>
                </a:extLst>
              </a:tr>
              <a:tr h="3298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D*D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24%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36%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2789879"/>
                  </a:ext>
                </a:extLst>
              </a:tr>
              <a:tr h="3298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DD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32%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50%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9124863"/>
                  </a:ext>
                </a:extLst>
              </a:tr>
              <a:tr h="3298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DM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52%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64%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0250717"/>
                  </a:ext>
                </a:extLst>
              </a:tr>
              <a:tr h="3298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MM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76%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86%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2148786"/>
                  </a:ext>
                </a:extLst>
              </a:tr>
              <a:tr h="3298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effectLst/>
                          <a:latin typeface="Aptos"/>
                        </a:rPr>
                        <a:t>MP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88%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96%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8023149"/>
                  </a:ext>
                </a:extLst>
              </a:tr>
              <a:tr h="3298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PP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92%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100%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7709858"/>
                  </a:ext>
                </a:extLst>
              </a:tr>
              <a:tr h="463909">
                <a:tc gridSpan="3"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1400">
                          <a:effectLst/>
                          <a:latin typeface="Aptos"/>
                        </a:rPr>
                        <a:t>Grades - 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SINGLE AWARD</a:t>
                      </a:r>
                      <a:endParaRPr lang="en-US" sz="1400"/>
                    </a:p>
                  </a:txBody>
                  <a:tcPr marL="68580" marR="68580" marT="34290" marB="34290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393735597"/>
                  </a:ext>
                </a:extLst>
              </a:tr>
              <a:tr h="8453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D*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9%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 lang="en-US" sz="1400">
                        <a:effectLst/>
                        <a:latin typeface="Aptos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400">
                          <a:effectLst/>
                          <a:latin typeface="Aptos"/>
                        </a:rPr>
                        <a:t>17%</a:t>
                      </a:r>
                      <a:br>
                        <a:rPr lang="en-US" sz="1400">
                          <a:effectLst/>
                          <a:latin typeface="Aptos"/>
                        </a:rPr>
                      </a:br>
                      <a:endParaRPr lang="en-US" sz="1400">
                        <a:effectLst/>
                        <a:latin typeface="Aptos"/>
                      </a:endParaRP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2090032"/>
                  </a:ext>
                </a:extLst>
              </a:tr>
              <a:tr h="46390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D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44%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>
                          <a:effectLst/>
                          <a:latin typeface="Aptos"/>
                        </a:rPr>
                        <a:t>48%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2766877"/>
                  </a:ext>
                </a:extLst>
              </a:tr>
              <a:tr h="8453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M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79%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 lang="en-US" sz="1400">
                        <a:effectLst/>
                        <a:latin typeface="Aptos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400">
                          <a:effectLst/>
                          <a:latin typeface="Aptos"/>
                        </a:rPr>
                        <a:t>86%</a:t>
                      </a:r>
                      <a:br>
                        <a:rPr lang="en-US" sz="1400">
                          <a:effectLst/>
                          <a:latin typeface="Aptos"/>
                        </a:rPr>
                      </a:br>
                      <a:endParaRPr lang="en-US" sz="1400">
                        <a:effectLst/>
                        <a:latin typeface="Aptos"/>
                      </a:endParaRP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0698180"/>
                  </a:ext>
                </a:extLst>
              </a:tr>
              <a:tr h="46390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P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97%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dirty="0">
                          <a:effectLst/>
                          <a:latin typeface="Aptos"/>
                        </a:rPr>
                        <a:t>100%</a:t>
                      </a:r>
                    </a:p>
                  </a:txBody>
                  <a:tcPr marL="73980" marR="73980" marT="36990" marB="36990" anchor="ctr">
                    <a:lnL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B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2775721"/>
                  </a:ext>
                </a:extLst>
              </a:tr>
            </a:tbl>
          </a:graphicData>
        </a:graphic>
      </p:graphicFrame>
      <p:pic>
        <p:nvPicPr>
          <p:cNvPr id="7" name="Picture 4" descr="Text, logo&#10;&#10;Description automatically generated">
            <a:extLst>
              <a:ext uri="{FF2B5EF4-FFF2-40B4-BE49-F238E27FC236}">
                <a16:creationId xmlns:a16="http://schemas.microsoft.com/office/drawing/2014/main" id="{B3BE013A-9214-A6FB-98EB-84B79304E0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9228" y="335876"/>
            <a:ext cx="1796863" cy="1414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050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lowchart: Document 20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631" y="0"/>
            <a:ext cx="2436019" cy="3400426"/>
          </a:xfrm>
          <a:prstGeom prst="flowChartDocumen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2DB51C-6BCC-5713-6580-4BD09CEB1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71162"/>
            <a:ext cx="2130136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eaLnBrk="1" hangingPunct="1">
              <a:lnSpc>
                <a:spcPct val="90000"/>
              </a:lnSpc>
            </a:pPr>
            <a:r>
              <a:rPr lang="en-US" sz="28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Our Progress</a:t>
            </a:r>
          </a:p>
        </p:txBody>
      </p:sp>
      <p:pic>
        <p:nvPicPr>
          <p:cNvPr id="14" name="Picture 13" descr="A white circle with stars and text&#10;&#10;AI-generated content may be incorrect.">
            <a:extLst>
              <a:ext uri="{FF2B5EF4-FFF2-40B4-BE49-F238E27FC236}">
                <a16:creationId xmlns:a16="http://schemas.microsoft.com/office/drawing/2014/main" id="{AF97BA37-8BD2-8828-6592-2BF57658F4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099" y="1862727"/>
            <a:ext cx="5510653" cy="4064106"/>
          </a:xfrm>
          <a:prstGeom prst="rect">
            <a:avLst/>
          </a:prstGeom>
        </p:spPr>
      </p:pic>
      <p:pic>
        <p:nvPicPr>
          <p:cNvPr id="7" name="Picture 4" descr="Text, logo&#10;&#10;Description automatically generated">
            <a:extLst>
              <a:ext uri="{FF2B5EF4-FFF2-40B4-BE49-F238E27FC236}">
                <a16:creationId xmlns:a16="http://schemas.microsoft.com/office/drawing/2014/main" id="{BAB24191-D7B1-F61A-714B-AC517EA2A1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3195" y="64096"/>
            <a:ext cx="1629061" cy="1282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647709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mazon Logo and symbol, meaning, history, PNG, brand">
            <a:extLst>
              <a:ext uri="{FF2B5EF4-FFF2-40B4-BE49-F238E27FC236}">
                <a16:creationId xmlns:a16="http://schemas.microsoft.com/office/drawing/2014/main" id="{9D2D0313-BBDA-5327-C239-8FC0B975F1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909" y="1158558"/>
            <a:ext cx="3153022" cy="2447841"/>
          </a:xfrm>
          <a:prstGeom prst="rect">
            <a:avLst/>
          </a:prstGeom>
        </p:spPr>
      </p:pic>
      <p:pic>
        <p:nvPicPr>
          <p:cNvPr id="5" name="Picture 4" descr="ETF Company - JP Morgan - ETF Stream">
            <a:extLst>
              <a:ext uri="{FF2B5EF4-FFF2-40B4-BE49-F238E27FC236}">
                <a16:creationId xmlns:a16="http://schemas.microsoft.com/office/drawing/2014/main" id="{36165F5D-FE8F-FC96-3B18-21BA2C1114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3228" y="4456487"/>
            <a:ext cx="2857500" cy="1600200"/>
          </a:xfrm>
          <a:prstGeom prst="rect">
            <a:avLst/>
          </a:prstGeom>
        </p:spPr>
      </p:pic>
      <p:pic>
        <p:nvPicPr>
          <p:cNvPr id="6" name="Picture 5" descr="Schroders PLC - Investment Research Hub">
            <a:extLst>
              <a:ext uri="{FF2B5EF4-FFF2-40B4-BE49-F238E27FC236}">
                <a16:creationId xmlns:a16="http://schemas.microsoft.com/office/drawing/2014/main" id="{A0CFD8BC-EF9D-1106-946E-DE742A9B0F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9744" y="2884517"/>
            <a:ext cx="2438405" cy="1274067"/>
          </a:xfrm>
          <a:prstGeom prst="rect">
            <a:avLst/>
          </a:prstGeom>
        </p:spPr>
      </p:pic>
      <p:pic>
        <p:nvPicPr>
          <p:cNvPr id="7" name="Graphic 6" descr="File:Logo Airbus 2014.svg - Wikipedia">
            <a:extLst>
              <a:ext uri="{FF2B5EF4-FFF2-40B4-BE49-F238E27FC236}">
                <a16:creationId xmlns:a16="http://schemas.microsoft.com/office/drawing/2014/main" id="{9E0C372F-D73A-228B-B0F9-0E665A99598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8797" y="3848180"/>
            <a:ext cx="2743197" cy="611733"/>
          </a:xfrm>
          <a:prstGeom prst="rect">
            <a:avLst/>
          </a:prstGeom>
        </p:spPr>
      </p:pic>
      <p:pic>
        <p:nvPicPr>
          <p:cNvPr id="9" name="Picture 8" descr="Company Profile: National Grid - We Mean Business Coalition">
            <a:extLst>
              <a:ext uri="{FF2B5EF4-FFF2-40B4-BE49-F238E27FC236}">
                <a16:creationId xmlns:a16="http://schemas.microsoft.com/office/drawing/2014/main" id="{B68477CE-16BD-1A91-7315-16176A8B87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671" y="2201"/>
            <a:ext cx="2743200" cy="1714500"/>
          </a:xfrm>
          <a:prstGeom prst="rect">
            <a:avLst/>
          </a:prstGeom>
        </p:spPr>
      </p:pic>
      <p:pic>
        <p:nvPicPr>
          <p:cNvPr id="8" name="Picture 7" descr="48+ Thousand Actors Symbol Royalty-Free Images, Stock Photos &amp; Pictures |  Shutterstock">
            <a:extLst>
              <a:ext uri="{FF2B5EF4-FFF2-40B4-BE49-F238E27FC236}">
                <a16:creationId xmlns:a16="http://schemas.microsoft.com/office/drawing/2014/main" id="{4A8814E6-6701-1D6D-A302-C44CE02C0C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96028" y="801313"/>
            <a:ext cx="2362511" cy="2362511"/>
          </a:xfrm>
          <a:prstGeom prst="rect">
            <a:avLst/>
          </a:prstGeom>
        </p:spPr>
      </p:pic>
      <p:pic>
        <p:nvPicPr>
          <p:cNvPr id="11" name="Picture 10" descr="The National Youth Music Theatre (NYMT) announces a bold rebrand, a  strategic move to Birmingham, and a game-changing new vision to empower  young talent - Theatre Weekly">
            <a:extLst>
              <a:ext uri="{FF2B5EF4-FFF2-40B4-BE49-F238E27FC236}">
                <a16:creationId xmlns:a16="http://schemas.microsoft.com/office/drawing/2014/main" id="{4B079042-6204-D2C2-F08A-8AF76437B0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7785" y="4943474"/>
            <a:ext cx="2743200" cy="1543050"/>
          </a:xfrm>
          <a:prstGeom prst="rect">
            <a:avLst/>
          </a:prstGeom>
        </p:spPr>
      </p:pic>
      <p:pic>
        <p:nvPicPr>
          <p:cNvPr id="3" name="Picture 4" descr="Text, logo&#10;&#10;Description automatically generated">
            <a:extLst>
              <a:ext uri="{FF2B5EF4-FFF2-40B4-BE49-F238E27FC236}">
                <a16:creationId xmlns:a16="http://schemas.microsoft.com/office/drawing/2014/main" id="{EC574B32-2C2C-2D3A-99F4-8A3C47229C7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39228" y="335876"/>
            <a:ext cx="1796863" cy="1414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254752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A06CD6-90CA-4C45-856C-6771339E1E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41173" y="320040"/>
            <a:ext cx="8661654" cy="6217920"/>
          </a:xfrm>
          <a:prstGeom prst="rect">
            <a:avLst/>
          </a:prstGeom>
          <a:solidFill>
            <a:schemeClr val="tx1">
              <a:alpha val="10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787D6D-1C3E-292D-B954-87A50CE1B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63507"/>
            <a:ext cx="2620771" cy="493098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en-US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University Choices 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021601D-2758-4B15-A31C-FDA184C51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722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87161-44AA-4E7E-A967-5C44FA9579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5318" y="93531"/>
            <a:ext cx="4688205" cy="2304627"/>
          </a:xfrm>
        </p:spPr>
        <p:txBody>
          <a:bodyPr vert="horz" lIns="91440" tIns="45720" rIns="91440" bIns="45720" rtlCol="0" anchor="b">
            <a:normAutofit/>
          </a:bodyPr>
          <a:lstStyle/>
          <a:p>
            <a:pPr indent="-228600" eaLnBrk="1" hangingPunct="1">
              <a:lnSpc>
                <a:spcPct val="90000"/>
              </a:lnSpc>
            </a:pPr>
            <a:r>
              <a:rPr lang="en-US" sz="1700" dirty="0"/>
              <a:t>Over 190 students received their First Choice University </a:t>
            </a:r>
          </a:p>
          <a:p>
            <a:pPr indent="-228600" eaLnBrk="1" hangingPunct="1">
              <a:lnSpc>
                <a:spcPct val="90000"/>
              </a:lnSpc>
            </a:pPr>
            <a:r>
              <a:rPr lang="en-US" sz="1700" dirty="0"/>
              <a:t>Some rejected their First Choice in </a:t>
            </a:r>
            <a:r>
              <a:rPr lang="en-US" sz="1700" dirty="0" err="1"/>
              <a:t>favour</a:t>
            </a:r>
            <a:r>
              <a:rPr lang="en-US" sz="1700" dirty="0"/>
              <a:t> of other places (Clearing)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BCB9DF-989F-9EBC-D759-94187DC96FAB}"/>
              </a:ext>
            </a:extLst>
          </p:cNvPr>
          <p:cNvSpPr txBox="1"/>
          <p:nvPr/>
        </p:nvSpPr>
        <p:spPr>
          <a:xfrm>
            <a:off x="4020266" y="2409732"/>
            <a:ext cx="4882561" cy="267483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marL="285750" marR="0" lvl="0" indent="-2286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285750" marR="0" lvl="0" indent="-2286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15 students are going to UEA </a:t>
            </a:r>
          </a:p>
          <a:p>
            <a:pPr marL="285750" marR="0" lvl="0" indent="-2286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13 students are going to Loughborough, York</a:t>
            </a:r>
          </a:p>
          <a:p>
            <a:pPr marL="285750" marR="0" lvl="0" indent="-2286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12 students are going to Exeter</a:t>
            </a:r>
          </a:p>
          <a:p>
            <a:pPr marL="285750" marR="0" lvl="0" indent="-2286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10 students are going to Durham</a:t>
            </a:r>
          </a:p>
          <a:p>
            <a:pPr marL="285750" marR="0" lvl="0" indent="-2286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285750" marR="0" lvl="0" indent="-2286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6 students are going to Oxford </a:t>
            </a:r>
          </a:p>
          <a:p>
            <a:pPr marL="285750" marR="0" lvl="0" indent="-2286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2 students are going to Cambridge (2 students turned down their place)</a:t>
            </a:r>
          </a:p>
          <a:p>
            <a:pPr marL="285750" marR="0" lvl="0" indent="-2286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08848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3E6F3-764D-AF4D-196C-0E2C97F27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428" y="631321"/>
            <a:ext cx="6163688" cy="99417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>
                <a:solidFill>
                  <a:srgbClr val="7030A0"/>
                </a:solidFill>
              </a:rPr>
              <a:t>Approximately 50% of the course at Key Stage 5 is taught…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6D608832-14EC-8764-1CEF-7B06C3743F6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28650" y="2639376"/>
          <a:ext cx="7886700" cy="2961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4" descr="Text, logo&#10;&#10;Description automatically generated">
            <a:extLst>
              <a:ext uri="{FF2B5EF4-FFF2-40B4-BE49-F238E27FC236}">
                <a16:creationId xmlns:a16="http://schemas.microsoft.com/office/drawing/2014/main" id="{32AC0F4D-70A0-E754-ACF5-93BA8C95DA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69218" y="276743"/>
            <a:ext cx="1716610" cy="135143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AF0059C-9B43-4462-2D6E-0E8A3539D514}"/>
              </a:ext>
            </a:extLst>
          </p:cNvPr>
          <p:cNvSpPr txBox="1"/>
          <p:nvPr/>
        </p:nvSpPr>
        <p:spPr>
          <a:xfrm>
            <a:off x="348208" y="5934291"/>
            <a:ext cx="959132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/>
                <a:ea typeface="Calibri"/>
                <a:cs typeface="Segoe UI"/>
              </a:rPr>
              <a:t>And well over 50% of the courses are  completed! 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 pitchFamily="34" charset="0"/>
              <a:ea typeface="Calibri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3654861563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Content Placeholder 4">
            <a:extLst>
              <a:ext uri="{FF2B5EF4-FFF2-40B4-BE49-F238E27FC236}">
                <a16:creationId xmlns:a16="http://schemas.microsoft.com/office/drawing/2014/main" id="{25E77E89-14D3-4F6B-A441-E97F1ADCEA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758467" y="2223116"/>
            <a:ext cx="1821646" cy="1902197"/>
          </a:xfrm>
        </p:spPr>
        <p:txBody>
          <a:bodyPr/>
          <a:lstStyle/>
          <a:p>
            <a:pPr marL="2286000" lvl="5" indent="0">
              <a:buFont typeface="Arial" panose="020B0604020202020204" pitchFamily="34" charset="0"/>
              <a:buNone/>
              <a:defRPr/>
            </a:pPr>
            <a:r>
              <a:rPr lang="en-GB" altLang="en-US"/>
              <a:t> </a:t>
            </a:r>
          </a:p>
        </p:txBody>
      </p:sp>
      <p:sp>
        <p:nvSpPr>
          <p:cNvPr id="14" name="Text Box 5">
            <a:extLst>
              <a:ext uri="{FF2B5EF4-FFF2-40B4-BE49-F238E27FC236}">
                <a16:creationId xmlns:a16="http://schemas.microsoft.com/office/drawing/2014/main" id="{0CFF3435-FB62-4920-BE77-9401102EF9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027" y="1175282"/>
            <a:ext cx="8388350" cy="255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b="1">
                <a:solidFill>
                  <a:srgbClr val="19C23E"/>
                </a:solidFill>
                <a:latin typeface="+mn-lt"/>
              </a:rPr>
              <a:t>YEAR 13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b="1" i="1">
                <a:solidFill>
                  <a:srgbClr val="19C23E"/>
                </a:solidFill>
                <a:latin typeface="+mn-lt"/>
              </a:rPr>
              <a:t>THE YEAR AHEAD</a:t>
            </a:r>
          </a:p>
        </p:txBody>
      </p:sp>
      <p:sp>
        <p:nvSpPr>
          <p:cNvPr id="5128" name="TextBox 1">
            <a:extLst>
              <a:ext uri="{FF2B5EF4-FFF2-40B4-BE49-F238E27FC236}">
                <a16:creationId xmlns:a16="http://schemas.microsoft.com/office/drawing/2014/main" id="{9A3F83C9-CDEC-B54C-0BEF-CA149B3BA8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276" y="4238625"/>
            <a:ext cx="5263749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b="1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Arial"/>
              </a:rPr>
              <a:t>Mr Mark Hansard</a:t>
            </a:r>
            <a:endParaRPr lang="en-US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endParaRPr>
          </a:p>
          <a:p>
            <a:pPr algn="ctr">
              <a:spcBef>
                <a:spcPct val="0"/>
              </a:spcBef>
              <a:buNone/>
            </a:pPr>
            <a:r>
              <a:rPr lang="en-GB" altLang="en-US" b="1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Arial"/>
              </a:rPr>
              <a:t>Deputy Director of Sixth Form</a:t>
            </a:r>
            <a:endParaRPr lang="en-US">
              <a:solidFill>
                <a:schemeClr val="tx1">
                  <a:lumMod val="95000"/>
                  <a:lumOff val="5000"/>
                </a:schemeClr>
              </a:solidFill>
              <a:ea typeface="Calibri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b="1">
              <a:solidFill>
                <a:srgbClr val="660066"/>
              </a:solidFill>
            </a:endParaRPr>
          </a:p>
        </p:txBody>
      </p:sp>
      <p:sp>
        <p:nvSpPr>
          <p:cNvPr id="5129" name="TextBox 2">
            <a:extLst>
              <a:ext uri="{FF2B5EF4-FFF2-40B4-BE49-F238E27FC236}">
                <a16:creationId xmlns:a16="http://schemas.microsoft.com/office/drawing/2014/main" id="{0D7FF7B1-816E-99F2-83EC-2CD96E0B5F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5146" y="5895170"/>
            <a:ext cx="5362878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rgbClr val="660066"/>
                </a:solidFill>
                <a:latin typeface="Calibri"/>
                <a:cs typeface="Arial"/>
                <a:hlinkClick r:id="rId2"/>
              </a:rPr>
              <a:t>mhansard@swchs.net</a:t>
            </a:r>
            <a:endParaRPr lang="en-US"/>
          </a:p>
          <a:p>
            <a:pPr>
              <a:spcBef>
                <a:spcPct val="0"/>
              </a:spcBef>
              <a:buFontTx/>
              <a:buNone/>
            </a:pPr>
            <a:endParaRPr lang="en-GB" altLang="en-US" sz="4400" b="1">
              <a:solidFill>
                <a:srgbClr val="660066"/>
              </a:solidFill>
              <a:latin typeface="Calibri"/>
              <a:ea typeface="Calibri"/>
              <a:cs typeface="Arial"/>
            </a:endParaRPr>
          </a:p>
        </p:txBody>
      </p:sp>
      <p:pic>
        <p:nvPicPr>
          <p:cNvPr id="2" name="Picture 4" descr="Text, logo&#10;&#10;Description automatically generated">
            <a:extLst>
              <a:ext uri="{FF2B5EF4-FFF2-40B4-BE49-F238E27FC236}">
                <a16:creationId xmlns:a16="http://schemas.microsoft.com/office/drawing/2014/main" id="{705BC5AF-B048-9C6A-BFCC-FE7FEF5071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1079" y="245036"/>
            <a:ext cx="1716610" cy="135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689765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Content Placeholder 4">
            <a:extLst>
              <a:ext uri="{FF2B5EF4-FFF2-40B4-BE49-F238E27FC236}">
                <a16:creationId xmlns:a16="http://schemas.microsoft.com/office/drawing/2014/main" id="{25E77E89-14D3-4F6B-A441-E97F1ADCEA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64063" y="2683267"/>
            <a:ext cx="1044042" cy="649087"/>
          </a:xfrm>
        </p:spPr>
        <p:txBody>
          <a:bodyPr/>
          <a:lstStyle/>
          <a:p>
            <a:pPr marL="2286000" lvl="5" indent="0">
              <a:buFont typeface="Arial" panose="020B0604020202020204" pitchFamily="34" charset="0"/>
              <a:buNone/>
              <a:defRPr/>
            </a:pPr>
            <a:r>
              <a:rPr lang="en-GB" altLang="en-US"/>
              <a:t> </a:t>
            </a:r>
          </a:p>
        </p:txBody>
      </p:sp>
      <p:sp>
        <p:nvSpPr>
          <p:cNvPr id="55301" name="Title 3">
            <a:extLst>
              <a:ext uri="{FF2B5EF4-FFF2-40B4-BE49-F238E27FC236}">
                <a16:creationId xmlns:a16="http://schemas.microsoft.com/office/drawing/2014/main" id="{3147E9A7-D304-E0B9-1B16-58B83BDBE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9457"/>
            <a:ext cx="8229600" cy="1143000"/>
          </a:xfrm>
        </p:spPr>
        <p:txBody>
          <a:bodyPr/>
          <a:lstStyle/>
          <a:p>
            <a:endParaRPr lang="en-GB" altLang="en-US"/>
          </a:p>
        </p:txBody>
      </p:sp>
      <p:pic>
        <p:nvPicPr>
          <p:cNvPr id="79874" name="Picture 2">
            <a:extLst>
              <a:ext uri="{FF2B5EF4-FFF2-40B4-BE49-F238E27FC236}">
                <a16:creationId xmlns:a16="http://schemas.microsoft.com/office/drawing/2014/main" id="{2EB28BDD-DF8D-174D-6F97-6805035A08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480" y="1303040"/>
            <a:ext cx="5002394" cy="4973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Text, logo&#10;&#10;Description automatically generated">
            <a:extLst>
              <a:ext uri="{FF2B5EF4-FFF2-40B4-BE49-F238E27FC236}">
                <a16:creationId xmlns:a16="http://schemas.microsoft.com/office/drawing/2014/main" id="{C527D7BA-02D5-A46B-C5F7-80679A6829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9218" y="276743"/>
            <a:ext cx="1716610" cy="135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232386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Text, logo&#10;&#10;Description automatically generated">
            <a:extLst>
              <a:ext uri="{FF2B5EF4-FFF2-40B4-BE49-F238E27FC236}">
                <a16:creationId xmlns:a16="http://schemas.microsoft.com/office/drawing/2014/main" id="{32AC0F4D-70A0-E754-ACF5-93BA8C95D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9218" y="276743"/>
            <a:ext cx="1716610" cy="1351437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9D736D4-08EE-A175-564E-12321E3B6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" name="Picture 1" descr="A cup of coffee and cookies&#10;&#10;Description automatically generated">
            <a:extLst>
              <a:ext uri="{FF2B5EF4-FFF2-40B4-BE49-F238E27FC236}">
                <a16:creationId xmlns:a16="http://schemas.microsoft.com/office/drawing/2014/main" id="{5DA80721-9F32-7737-1E1E-98AAD21D312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7982" t="-17875" r="-4537" b="12108"/>
          <a:stretch>
            <a:fillRect/>
          </a:stretch>
        </p:blipFill>
        <p:spPr>
          <a:xfrm flipH="1">
            <a:off x="3978141" y="1628180"/>
            <a:ext cx="3771773" cy="3573407"/>
          </a:xfrm>
          <a:prstGeom prst="rect">
            <a:avLst/>
          </a:prstGeom>
        </p:spPr>
      </p:pic>
      <p:pic>
        <p:nvPicPr>
          <p:cNvPr id="5" name="Picture 4" descr="A paper on a refrigerator&#10;&#10;Description automatically generated">
            <a:extLst>
              <a:ext uri="{FF2B5EF4-FFF2-40B4-BE49-F238E27FC236}">
                <a16:creationId xmlns:a16="http://schemas.microsoft.com/office/drawing/2014/main" id="{5CD7BA9F-C25D-E22A-8035-9144885703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4326130"/>
            <a:ext cx="2838450" cy="213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3631D9D-CB41-4092-2FD0-87A350960E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5500" y="1745462"/>
            <a:ext cx="4835795" cy="483579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C2985C4-5353-0F0B-C95E-90F3F4CF60E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0459" b="23873"/>
          <a:stretch>
            <a:fillRect/>
          </a:stretch>
        </p:blipFill>
        <p:spPr>
          <a:xfrm>
            <a:off x="457200" y="1787794"/>
            <a:ext cx="2880528" cy="2133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64770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5EFA53-A263-B0E6-D998-F97864FE7B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Table&#10;&#10;Description automatically generated">
            <a:extLst>
              <a:ext uri="{FF2B5EF4-FFF2-40B4-BE49-F238E27FC236}">
                <a16:creationId xmlns:a16="http://schemas.microsoft.com/office/drawing/2014/main" id="{30280FB3-9017-8B45-B08C-DC600C970D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8905" y="1514550"/>
            <a:ext cx="5532333" cy="4971661"/>
          </a:xfrm>
        </p:spPr>
      </p:pic>
      <p:pic>
        <p:nvPicPr>
          <p:cNvPr id="3" name="Picture 4" descr="Text, logo&#10;&#10;Description automatically generated">
            <a:extLst>
              <a:ext uri="{FF2B5EF4-FFF2-40B4-BE49-F238E27FC236}">
                <a16:creationId xmlns:a16="http://schemas.microsoft.com/office/drawing/2014/main" id="{C7F24419-4D6B-ADAF-D0A2-35223B73ED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9685" y="109559"/>
            <a:ext cx="1796863" cy="14146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EC68E0-128A-D27B-21F8-ED4E46E90FBD}"/>
              </a:ext>
            </a:extLst>
          </p:cNvPr>
          <p:cNvSpPr txBox="1"/>
          <p:nvPr/>
        </p:nvSpPr>
        <p:spPr>
          <a:xfrm>
            <a:off x="563225" y="660683"/>
            <a:ext cx="672572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>
                <a:solidFill>
                  <a:srgbClr val="00B050"/>
                </a:solidFill>
                <a:latin typeface="Calibri"/>
                <a:ea typeface="Calibri"/>
                <a:cs typeface="Arial"/>
              </a:rPr>
              <a:t>Attendance matters</a:t>
            </a:r>
            <a:endParaRPr lang="en-US" sz="3600" b="1">
              <a:solidFill>
                <a:srgbClr val="00B050"/>
              </a:solidFill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99194336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B39DBC3-8D12-8FD8-56B3-74768E0C3163}"/>
              </a:ext>
            </a:extLst>
          </p:cNvPr>
          <p:cNvSpPr txBox="1"/>
          <p:nvPr/>
        </p:nvSpPr>
        <p:spPr>
          <a:xfrm>
            <a:off x="240163" y="1707616"/>
            <a:ext cx="8715531" cy="569386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'If we extrapolate across a three subject KS5 programme, the typical student with 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/>
                <a:ea typeface="Calibri"/>
                <a:cs typeface="Calibri"/>
              </a:rPr>
              <a:t>attendance below 85% 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will perform at least two grades lower than a student with attendance above 95%. In competitive university entrance and other contexts, two grades represents a life-changing difference.' </a:t>
            </a:r>
            <a:endParaRPr lang="en-US" sz="3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lang="en-US" sz="20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Source: The Sixth Dimension Report 2019 published by SFCA</a:t>
            </a:r>
            <a:endParaRPr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</a:endParaRPr>
          </a:p>
        </p:txBody>
      </p:sp>
      <p:pic>
        <p:nvPicPr>
          <p:cNvPr id="3" name="Picture 4" descr="Text, logo&#10;&#10;Description automatically generated">
            <a:extLst>
              <a:ext uri="{FF2B5EF4-FFF2-40B4-BE49-F238E27FC236}">
                <a16:creationId xmlns:a16="http://schemas.microsoft.com/office/drawing/2014/main" id="{4470B2FE-2DCE-72E3-873F-0BF5F73EF7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9685" y="109559"/>
            <a:ext cx="1796863" cy="1414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859341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2DDB5-6C3B-3E33-B1B5-95B48B18D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809" y="5118622"/>
            <a:ext cx="8683810" cy="1010047"/>
          </a:xfrm>
        </p:spPr>
        <p:txBody>
          <a:bodyPr>
            <a:noAutofit/>
          </a:bodyPr>
          <a:lstStyle/>
          <a:p>
            <a:r>
              <a:rPr lang="en-US" sz="4500" b="1">
                <a:solidFill>
                  <a:srgbClr val="FF0000"/>
                </a:solidFill>
              </a:rPr>
              <a:t>Student actually achieved C </a:t>
            </a:r>
            <a:r>
              <a:rPr lang="en-US" sz="4500" b="1" err="1">
                <a:solidFill>
                  <a:srgbClr val="FF0000"/>
                </a:solidFill>
              </a:rPr>
              <a:t>C</a:t>
            </a:r>
            <a:r>
              <a:rPr lang="en-US" sz="4500" b="1">
                <a:solidFill>
                  <a:srgbClr val="FF0000"/>
                </a:solidFill>
              </a:rPr>
              <a:t> C</a:t>
            </a:r>
            <a:r>
              <a:rPr lang="en-US" sz="4500" b="1" u="sng"/>
              <a:t> </a:t>
            </a:r>
          </a:p>
        </p:txBody>
      </p:sp>
      <p:pic>
        <p:nvPicPr>
          <p:cNvPr id="5" name="Picture 4" descr="A screenshot of a graph&#10;&#10;Description automatically generated">
            <a:extLst>
              <a:ext uri="{FF2B5EF4-FFF2-40B4-BE49-F238E27FC236}">
                <a16:creationId xmlns:a16="http://schemas.microsoft.com/office/drawing/2014/main" id="{A0539570-3548-B316-C233-AC821FE21D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343" r="25977"/>
          <a:stretch>
            <a:fillRect/>
          </a:stretch>
        </p:blipFill>
        <p:spPr>
          <a:xfrm>
            <a:off x="2350008" y="2198952"/>
            <a:ext cx="6168059" cy="2496213"/>
          </a:xfrm>
          <a:prstGeom prst="rect">
            <a:avLst/>
          </a:prstGeom>
        </p:spPr>
      </p:pic>
      <p:pic>
        <p:nvPicPr>
          <p:cNvPr id="4" name="Picture 4" descr="Text, logo&#10;&#10;Description automatically generated">
            <a:extLst>
              <a:ext uri="{FF2B5EF4-FFF2-40B4-BE49-F238E27FC236}">
                <a16:creationId xmlns:a16="http://schemas.microsoft.com/office/drawing/2014/main" id="{3F7AAE3E-8CEB-9161-B304-589B7597A9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7390" y="-36935"/>
            <a:ext cx="1716610" cy="13514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E4E5440-F6F5-2537-2326-9105CDECCD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696" y="2115150"/>
            <a:ext cx="1353312" cy="266381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A4892F-7329-C011-D199-9954E2E127B0}"/>
              </a:ext>
            </a:extLst>
          </p:cNvPr>
          <p:cNvSpPr txBox="1"/>
          <p:nvPr/>
        </p:nvSpPr>
        <p:spPr>
          <a:xfrm>
            <a:off x="563225" y="660683"/>
            <a:ext cx="672572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>
                <a:solidFill>
                  <a:srgbClr val="00B050"/>
                </a:solidFill>
                <a:latin typeface="Calibri"/>
                <a:ea typeface="Calibri"/>
                <a:cs typeface="Arial"/>
              </a:rPr>
              <a:t>Reference and Forecast Grades</a:t>
            </a:r>
            <a:endParaRPr lang="en-US" sz="3600" b="1">
              <a:solidFill>
                <a:srgbClr val="00B050"/>
              </a:solidFill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8094633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2587ECF-85E9-4393-9D87-8EB6F3F6C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85725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811D61-5FFB-8DAC-4AE2-A3D08CB914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225" y="1603636"/>
            <a:ext cx="7051398" cy="5143500"/>
          </a:xfrm>
        </p:spPr>
        <p:txBody>
          <a:bodyPr vert="horz" lIns="68580" tIns="34290" rIns="68580" bIns="34290" rtlCol="0" anchor="t">
            <a:noAutofit/>
          </a:bodyPr>
          <a:lstStyle/>
          <a:p>
            <a:r>
              <a:rPr lang="en-GB" sz="2400" dirty="0">
                <a:cs typeface="Calibri"/>
              </a:rPr>
              <a:t>The hard deadline policy we introduced last year has been successful and will remain in place.</a:t>
            </a:r>
            <a:endParaRPr lang="en-US" dirty="0"/>
          </a:p>
          <a:p>
            <a:pPr marL="0" indent="0">
              <a:buNone/>
            </a:pPr>
            <a:endParaRPr lang="en-GB" dirty="0"/>
          </a:p>
          <a:p>
            <a:r>
              <a:rPr lang="en-GB" sz="2400" dirty="0"/>
              <a:t>Set centrally by the department and shared with students/parents. </a:t>
            </a:r>
            <a:endParaRPr lang="en-GB" sz="2400" dirty="0">
              <a:ea typeface="Calibri"/>
              <a:cs typeface="Calibri"/>
            </a:endParaRPr>
          </a:p>
          <a:p>
            <a:endParaRPr lang="en-GB" sz="2400" dirty="0">
              <a:ea typeface="Calibri"/>
              <a:cs typeface="Calibri"/>
            </a:endParaRPr>
          </a:p>
          <a:p>
            <a:r>
              <a:rPr lang="en-GB" sz="2400" dirty="0">
                <a:cs typeface="Calibri"/>
              </a:rPr>
              <a:t>When a hard deadline is missed, the student will be placed in supervised study to catch up the next day.</a:t>
            </a:r>
          </a:p>
          <a:p>
            <a:endParaRPr lang="en-GB" sz="2400" dirty="0">
              <a:cs typeface="Calibri"/>
            </a:endParaRPr>
          </a:p>
          <a:p>
            <a:r>
              <a:rPr lang="en-GB" sz="2400" dirty="0">
                <a:cs typeface="Calibri"/>
              </a:rPr>
              <a:t>This will be taken by the Directors of Sixth Form. </a:t>
            </a:r>
            <a:endParaRPr lang="en-GB" sz="1250" dirty="0">
              <a:ea typeface="Calibri"/>
              <a:cs typeface="Calibri" panose="020F0502020204030204"/>
            </a:endParaRPr>
          </a:p>
        </p:txBody>
      </p:sp>
      <p:pic>
        <p:nvPicPr>
          <p:cNvPr id="4" name="Picture 3" descr="A close-up of a calendar with a marker&#10;&#10;Description automatically generated">
            <a:extLst>
              <a:ext uri="{FF2B5EF4-FFF2-40B4-BE49-F238E27FC236}">
                <a16:creationId xmlns:a16="http://schemas.microsoft.com/office/drawing/2014/main" id="{7B87863C-8F04-E840-4EA4-2FF0F60A7D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9199" y="4946904"/>
            <a:ext cx="1800232" cy="1800232"/>
          </a:xfrm>
          <a:prstGeom prst="rect">
            <a:avLst/>
          </a:prstGeom>
        </p:spPr>
      </p:pic>
      <p:pic>
        <p:nvPicPr>
          <p:cNvPr id="5" name="Picture 4" descr="Text, logo&#10;&#10;Description automatically generated">
            <a:extLst>
              <a:ext uri="{FF2B5EF4-FFF2-40B4-BE49-F238E27FC236}">
                <a16:creationId xmlns:a16="http://schemas.microsoft.com/office/drawing/2014/main" id="{135A3966-7DC0-82DB-7A20-36EC9DB58E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1010" y="181531"/>
            <a:ext cx="1716610" cy="13514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DAEDA2F-EF3B-7AA2-63E7-5F4A191F36C7}"/>
              </a:ext>
            </a:extLst>
          </p:cNvPr>
          <p:cNvSpPr txBox="1"/>
          <p:nvPr/>
        </p:nvSpPr>
        <p:spPr>
          <a:xfrm>
            <a:off x="563225" y="660683"/>
            <a:ext cx="672572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>
                <a:solidFill>
                  <a:srgbClr val="00B050"/>
                </a:solidFill>
                <a:ea typeface="Calibri"/>
              </a:rPr>
              <a:t>Deadlines</a:t>
            </a:r>
          </a:p>
        </p:txBody>
      </p:sp>
    </p:spTree>
    <p:extLst>
      <p:ext uri="{BB962C8B-B14F-4D97-AF65-F5344CB8AC3E}">
        <p14:creationId xmlns:p14="http://schemas.microsoft.com/office/powerpoint/2010/main" val="19160506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AF6CB648-9554-488A-B457-99CAAD1DA5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1ED8A68-A582-AC62-104E-E319E9DB34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857250"/>
            <a:ext cx="9143999" cy="1296838"/>
          </a:xfrm>
          <a:prstGeom prst="rect">
            <a:avLst/>
          </a:prstGeom>
          <a:ln>
            <a:noFill/>
          </a:ln>
          <a:effectLst>
            <a:outerShdw blurRad="368300" dist="101600" dir="546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0BE16E-4A1C-F781-8375-6CE0462AA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111" y="153860"/>
            <a:ext cx="7667214" cy="921224"/>
          </a:xfrm>
        </p:spPr>
        <p:txBody>
          <a:bodyPr>
            <a:normAutofit/>
          </a:bodyPr>
          <a:lstStyle/>
          <a:p>
            <a:r>
              <a:rPr lang="en-GB" sz="4000" b="1">
                <a:solidFill>
                  <a:srgbClr val="19C23E"/>
                </a:solidFill>
              </a:rPr>
              <a:t>Artificial Intelligence</a:t>
            </a:r>
            <a:r>
              <a:rPr lang="en-GB" sz="3000">
                <a:solidFill>
                  <a:srgbClr val="19C23E"/>
                </a:solidFill>
              </a:rPr>
              <a:t>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F064FA-01F0-5B53-E64A-7D2BCE1A6A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66" y="1289910"/>
            <a:ext cx="8657471" cy="4834607"/>
          </a:xfrm>
        </p:spPr>
        <p:txBody>
          <a:bodyPr anchor="ctr">
            <a:normAutofit/>
          </a:bodyPr>
          <a:lstStyle/>
          <a:p>
            <a:r>
              <a:rPr lang="en-GB" sz="2400" dirty="0"/>
              <a:t>All students need to confirm that the work is their own. </a:t>
            </a:r>
          </a:p>
          <a:p>
            <a:endParaRPr lang="en-GB" sz="2400" dirty="0"/>
          </a:p>
          <a:p>
            <a:r>
              <a:rPr lang="en-GB" sz="2400" dirty="0"/>
              <a:t>Students will receive feedback on drafts to help guide their work (where applicable).</a:t>
            </a:r>
            <a:endParaRPr lang="en-GB" sz="2400" dirty="0">
              <a:ea typeface="Calibri" panose="020F0502020204030204"/>
              <a:cs typeface="Calibri" panose="020F0502020204030204"/>
            </a:endParaRPr>
          </a:p>
          <a:p>
            <a:endParaRPr lang="en-GB" sz="2400" dirty="0"/>
          </a:p>
          <a:p>
            <a:r>
              <a:rPr lang="en-GB" sz="2400" dirty="0"/>
              <a:t>Students should not pass off  AI as their own work. </a:t>
            </a:r>
            <a:endParaRPr lang="en-GB" sz="2400" dirty="0">
              <a:ea typeface="Calibri"/>
              <a:cs typeface="Calibri"/>
            </a:endParaRPr>
          </a:p>
          <a:p>
            <a:endParaRPr lang="en-GB" sz="2400" dirty="0"/>
          </a:p>
          <a:p>
            <a:r>
              <a:rPr lang="en-GB" sz="2400" dirty="0"/>
              <a:t>Work will be checked for plagiarism.</a:t>
            </a:r>
            <a:endParaRPr lang="en-GB" sz="2400" dirty="0">
              <a:ea typeface="Calibri"/>
              <a:cs typeface="Calibri"/>
            </a:endParaRPr>
          </a:p>
          <a:p>
            <a:endParaRPr lang="en-GB" sz="2400" dirty="0"/>
          </a:p>
          <a:p>
            <a:r>
              <a:rPr lang="en-GB" sz="2400" dirty="0"/>
              <a:t>Plagiarism will result in an immediate failure.</a:t>
            </a:r>
            <a:r>
              <a:rPr lang="en-GB" sz="1500" dirty="0"/>
              <a:t> </a:t>
            </a:r>
            <a:endParaRPr lang="en-GB" sz="1500" dirty="0">
              <a:ea typeface="Calibri"/>
              <a:cs typeface="Calibri"/>
            </a:endParaRPr>
          </a:p>
          <a:p>
            <a:endParaRPr lang="en-GB" sz="1500" dirty="0"/>
          </a:p>
        </p:txBody>
      </p:sp>
      <p:pic>
        <p:nvPicPr>
          <p:cNvPr id="6" name="Picture 4" descr="Text, logo&#10;&#10;Description automatically generated">
            <a:extLst>
              <a:ext uri="{FF2B5EF4-FFF2-40B4-BE49-F238E27FC236}">
                <a16:creationId xmlns:a16="http://schemas.microsoft.com/office/drawing/2014/main" id="{9E554102-D2C4-7210-28A4-797FD8A400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715" y="-61784"/>
            <a:ext cx="1716610" cy="135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7110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CD8ED9-4AE8-1D79-0DE4-C7712A971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&#10;&#10;Description automatically generated">
            <a:extLst>
              <a:ext uri="{FF2B5EF4-FFF2-40B4-BE49-F238E27FC236}">
                <a16:creationId xmlns:a16="http://schemas.microsoft.com/office/drawing/2014/main" id="{CEA1CC21-178B-9C47-C073-C5DFF37699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1010" y="181531"/>
            <a:ext cx="1716610" cy="1351437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0846AC55-2336-BD69-EDB2-5DF5A0C979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8" t="33467"/>
          <a:stretch>
            <a:fillRect/>
          </a:stretch>
        </p:blipFill>
        <p:spPr bwMode="auto">
          <a:xfrm>
            <a:off x="1586436" y="3837742"/>
            <a:ext cx="2485311" cy="2616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AB4083A-3631-A468-8481-70B6ED486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737" y="1719908"/>
            <a:ext cx="2832672" cy="425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ow to plan the perfect group ski trip - Snow Magazine">
            <a:extLst>
              <a:ext uri="{FF2B5EF4-FFF2-40B4-BE49-F238E27FC236}">
                <a16:creationId xmlns:a16="http://schemas.microsoft.com/office/drawing/2014/main" id="{B23F9247-C7C6-2D49-EEE9-4376066AB8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47" t="11621" r="12626" b="16069"/>
          <a:stretch>
            <a:fillRect/>
          </a:stretch>
        </p:blipFill>
        <p:spPr bwMode="auto">
          <a:xfrm>
            <a:off x="810883" y="673869"/>
            <a:ext cx="4013813" cy="2614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14B81972-7276-C74F-BE16-10DA0791F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2351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Content Placeholder 4">
            <a:extLst>
              <a:ext uri="{FF2B5EF4-FFF2-40B4-BE49-F238E27FC236}">
                <a16:creationId xmlns:a16="http://schemas.microsoft.com/office/drawing/2014/main" id="{25E77E89-14D3-4F6B-A441-E97F1ADCEA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64063" y="2683267"/>
            <a:ext cx="1044042" cy="649087"/>
          </a:xfrm>
        </p:spPr>
        <p:txBody>
          <a:bodyPr/>
          <a:lstStyle/>
          <a:p>
            <a:pPr marL="2286000" lvl="5" indent="0">
              <a:buFont typeface="Arial" panose="020B0604020202020204" pitchFamily="34" charset="0"/>
              <a:buNone/>
              <a:defRPr/>
            </a:pPr>
            <a:r>
              <a:rPr lang="en-GB" altLang="en-US"/>
              <a:t> 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191EDDA-663E-945E-DDED-001B964BE737}"/>
              </a:ext>
            </a:extLst>
          </p:cNvPr>
          <p:cNvSpPr>
            <a:spLocks noGrp="1"/>
          </p:cNvSpPr>
          <p:nvPr/>
        </p:nvSpPr>
        <p:spPr>
          <a:xfrm>
            <a:off x="251520" y="1992642"/>
            <a:ext cx="7987141" cy="48653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2C2C2C"/>
              </a:buClr>
              <a:buFont typeface="Wingdings" pitchFamily="2" charset="2"/>
              <a:buChar char=""/>
              <a:defRPr sz="2200" kern="1200">
                <a:solidFill>
                  <a:srgbClr val="2C2C2C"/>
                </a:solidFill>
                <a:latin typeface="Corbel" panose="020B0503020204020204"/>
              </a:defRPr>
            </a:lvl1pPr>
            <a:lvl2pPr marL="4114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rgbClr val="2C2C2C"/>
              </a:buClr>
              <a:buFont typeface="Wingdings" pitchFamily="2" charset="2"/>
              <a:buChar char=""/>
              <a:defRPr sz="2000" kern="1200">
                <a:solidFill>
                  <a:srgbClr val="2C2C2C"/>
                </a:solidFill>
                <a:latin typeface="Corbel" panose="020B0503020204020204"/>
              </a:defRPr>
            </a:lvl2pPr>
            <a:lvl3pPr marL="6400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rgbClr val="2C2C2C"/>
              </a:buClr>
              <a:buFont typeface="Wingdings" pitchFamily="2" charset="2"/>
              <a:buChar char=""/>
              <a:defRPr sz="1800" kern="1200">
                <a:solidFill>
                  <a:srgbClr val="2C2C2C"/>
                </a:solidFill>
                <a:latin typeface="Corbel" panose="020B0503020204020204"/>
              </a:defRPr>
            </a:lvl3pPr>
            <a:lvl4pPr marL="8686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rgbClr val="2C2C2C"/>
              </a:buClr>
              <a:buFont typeface="Wingdings" pitchFamily="2" charset="2"/>
              <a:buChar char=""/>
              <a:defRPr sz="1600" kern="1200">
                <a:solidFill>
                  <a:srgbClr val="2C2C2C"/>
                </a:solidFill>
                <a:latin typeface="Corbel" panose="020B0503020204020204"/>
              </a:defRPr>
            </a:lvl4pPr>
            <a:lvl5pPr marL="10972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rgbClr val="2C2C2C"/>
              </a:buClr>
              <a:buFont typeface="Wingdings" pitchFamily="2" charset="2"/>
              <a:buChar char=""/>
              <a:defRPr sz="1600" kern="1200">
                <a:solidFill>
                  <a:srgbClr val="2C2C2C"/>
                </a:solidFill>
                <a:latin typeface="Corbel" panose="020B0503020204020204"/>
              </a:defRPr>
            </a:lvl5pPr>
            <a:lvl6pPr marL="12846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rgbClr val="2C2C2C"/>
              </a:buClr>
              <a:buFont typeface="Wingdings" pitchFamily="2" charset="2"/>
              <a:buChar char=""/>
              <a:defRPr sz="1600" kern="1200">
                <a:solidFill>
                  <a:srgbClr val="2C2C2C"/>
                </a:solidFill>
                <a:latin typeface="Corbel" panose="020B0503020204020204"/>
              </a:defRPr>
            </a:lvl6pPr>
            <a:lvl7pPr marL="1471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rgbClr val="2C2C2C"/>
              </a:buClr>
              <a:buFont typeface="Wingdings" pitchFamily="2" charset="2"/>
              <a:buChar char=""/>
              <a:defRPr sz="1600" kern="1200">
                <a:solidFill>
                  <a:srgbClr val="2C2C2C"/>
                </a:solidFill>
                <a:latin typeface="Corbel" panose="020B0503020204020204"/>
              </a:defRPr>
            </a:lvl7pPr>
            <a:lvl8pPr marL="1629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rgbClr val="2C2C2C"/>
              </a:buClr>
              <a:buFont typeface="Wingdings" pitchFamily="2" charset="2"/>
              <a:buChar char=""/>
              <a:defRPr sz="1600" kern="1200">
                <a:solidFill>
                  <a:srgbClr val="2C2C2C"/>
                </a:solidFill>
                <a:latin typeface="Corbel" panose="020B0503020204020204"/>
              </a:defRPr>
            </a:lvl8pPr>
            <a:lvl9pPr marL="1806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rgbClr val="2C2C2C"/>
              </a:buClr>
              <a:buFont typeface="Wingdings" pitchFamily="2" charset="2"/>
              <a:buChar char=""/>
              <a:defRPr sz="1600" kern="1200">
                <a:solidFill>
                  <a:srgbClr val="2C2C2C"/>
                </a:solidFill>
                <a:latin typeface="Corbel" panose="020B0503020204020204"/>
              </a:defRPr>
            </a:lvl9pPr>
          </a:lstStyle>
          <a:p>
            <a:pPr marL="0" indent="0" algn="l" rtl="0" fontAlgn="base">
              <a:buNone/>
            </a:pPr>
            <a:endParaRPr lang="en-GB" sz="2000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8701B7-BD9D-A50D-72C6-C8F17762459B}"/>
              </a:ext>
            </a:extLst>
          </p:cNvPr>
          <p:cNvSpPr txBox="1"/>
          <p:nvPr/>
        </p:nvSpPr>
        <p:spPr>
          <a:xfrm>
            <a:off x="254410" y="1712473"/>
            <a:ext cx="8735754" cy="418544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First Progress check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   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 This will be published 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week beginning 23rd November</a:t>
            </a:r>
            <a:endParaRPr lang="en-GB" sz="1800" kern="100" dirty="0">
              <a:effectLst/>
              <a:latin typeface="Aptos"/>
              <a:ea typeface="Aptos" panose="020B0004020202020204" pitchFamily="34" charset="0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Parents’ Evening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             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Thursday 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26th November</a:t>
            </a:r>
            <a:endParaRPr lang="en-GB" sz="1800" kern="100" dirty="0">
              <a:effectLst/>
              <a:latin typeface="Aptos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UCAS deadlines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              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Wednesday 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13th  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January  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2027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 </a:t>
            </a:r>
            <a:endParaRPr lang="en-GB" kern="100" dirty="0">
              <a:latin typeface="Aptos"/>
              <a:ea typeface="Aptos" panose="020B0004020202020204" pitchFamily="34" charset="0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800"/>
              </a:spcAft>
            </a:pP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                                               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(Early Applicants 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Thursday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 15</a:t>
            </a:r>
            <a:r>
              <a:rPr lang="en-GB" sz="1800" kern="100" baseline="300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th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 October 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2026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)</a:t>
            </a:r>
            <a:endParaRPr lang="en-GB" dirty="0"/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Mock Exam Fortnight</a:t>
            </a:r>
            <a:r>
              <a:rPr lang="en-GB" b="1" kern="100" dirty="0">
                <a:latin typeface="Aptos"/>
                <a:ea typeface="Aptos" panose="020B0004020202020204" pitchFamily="34" charset="0"/>
                <a:cs typeface="Times New Roman"/>
              </a:rPr>
              <a:t>    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Monday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 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1st March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 – Friday 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12th March 2027</a:t>
            </a:r>
            <a:endParaRPr lang="en-GB" sz="1800" kern="100" dirty="0">
              <a:effectLst/>
              <a:latin typeface="Aptos"/>
              <a:ea typeface="Aptos" panose="020B0004020202020204" pitchFamily="34" charset="0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Final Progress check</a:t>
            </a:r>
            <a:r>
              <a:rPr lang="en-GB" b="1" kern="100" dirty="0">
                <a:latin typeface="Aptos"/>
                <a:ea typeface="Aptos" panose="020B0004020202020204" pitchFamily="34" charset="0"/>
                <a:cs typeface="Times New Roman"/>
              </a:rPr>
              <a:t>    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This will be published week beginning 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22nd 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 March  2027</a:t>
            </a:r>
          </a:p>
          <a:p>
            <a:pPr>
              <a:lnSpc>
                <a:spcPct val="114999"/>
              </a:lnSpc>
              <a:spcAft>
                <a:spcPts val="800"/>
              </a:spcAft>
            </a:pPr>
            <a:endParaRPr lang="en-GB" kern="100" dirty="0">
              <a:latin typeface="Aptos"/>
              <a:ea typeface="Aptos" panose="020B0004020202020204" pitchFamily="34" charset="0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Final Day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 Friday 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7th May 2027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Summer Gala 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Thursday 1st July  2027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Results Day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 Thursday </a:t>
            </a:r>
            <a:r>
              <a:rPr lang="en-GB" kern="100" dirty="0">
                <a:latin typeface="Aptos"/>
                <a:ea typeface="Aptos" panose="020B0004020202020204" pitchFamily="34" charset="0"/>
                <a:cs typeface="Times New Roman"/>
              </a:rPr>
              <a:t>12th </a:t>
            </a:r>
            <a:r>
              <a:rPr lang="en-GB" sz="1800" kern="100" dirty="0">
                <a:effectLst/>
                <a:latin typeface="Aptos"/>
                <a:ea typeface="Aptos" panose="020B0004020202020204" pitchFamily="34" charset="0"/>
                <a:cs typeface="Times New Roman"/>
              </a:rPr>
              <a:t> August 2027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/>
            </a:endParaRPr>
          </a:p>
        </p:txBody>
      </p:sp>
      <p:pic>
        <p:nvPicPr>
          <p:cNvPr id="5" name="Picture 4" descr="Text, logo&#10;&#10;Description automatically generated">
            <a:extLst>
              <a:ext uri="{FF2B5EF4-FFF2-40B4-BE49-F238E27FC236}">
                <a16:creationId xmlns:a16="http://schemas.microsoft.com/office/drawing/2014/main" id="{7CFF81CB-91EA-E773-799A-CE6F94848B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9218" y="276743"/>
            <a:ext cx="1716610" cy="1351437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3147E9A7-D304-E0B9-1B16-58B83BDBE31B}"/>
              </a:ext>
            </a:extLst>
          </p:cNvPr>
          <p:cNvSpPr>
            <a:spLocks noGrp="1"/>
          </p:cNvSpPr>
          <p:nvPr/>
        </p:nvSpPr>
        <p:spPr bwMode="auto">
          <a:xfrm>
            <a:off x="239152" y="623008"/>
            <a:ext cx="6196130" cy="658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defTabSz="685800" eaLnBrk="1" hangingPunct="1">
              <a:lnSpc>
                <a:spcPct val="90000"/>
              </a:lnSpc>
            </a:pPr>
            <a:r>
              <a:rPr lang="en-GB" altLang="en-US" sz="4000" b="1">
                <a:solidFill>
                  <a:srgbClr val="19C23E"/>
                </a:solidFill>
              </a:rPr>
              <a:t>Important Dates for Year 13</a:t>
            </a:r>
          </a:p>
        </p:txBody>
      </p:sp>
    </p:spTree>
    <p:extLst>
      <p:ext uri="{BB962C8B-B14F-4D97-AF65-F5344CB8AC3E}">
        <p14:creationId xmlns:p14="http://schemas.microsoft.com/office/powerpoint/2010/main" val="2887349099"/>
      </p:ext>
    </p:extLst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2ADE77-9FF9-983B-C066-BD7E72CAC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Content Placeholder 4">
            <a:extLst>
              <a:ext uri="{FF2B5EF4-FFF2-40B4-BE49-F238E27FC236}">
                <a16:creationId xmlns:a16="http://schemas.microsoft.com/office/drawing/2014/main" id="{8AC90EB0-C0EF-CA2C-1C28-9DF42C6E27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64063" y="2683267"/>
            <a:ext cx="1044042" cy="649087"/>
          </a:xfrm>
        </p:spPr>
        <p:txBody>
          <a:bodyPr/>
          <a:lstStyle/>
          <a:p>
            <a:pPr marL="2286000" lvl="5" indent="0">
              <a:buFont typeface="Arial" panose="020B0604020202020204" pitchFamily="34" charset="0"/>
              <a:buNone/>
              <a:defRPr/>
            </a:pPr>
            <a:r>
              <a:rPr lang="en-GB" altLang="en-US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1C49CF-5A34-C765-82B6-28B83BC8E2B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013" t="-540" r="14177" b="540"/>
          <a:stretch>
            <a:fillRect/>
          </a:stretch>
        </p:blipFill>
        <p:spPr>
          <a:xfrm>
            <a:off x="0" y="-194872"/>
            <a:ext cx="9144000" cy="6979642"/>
          </a:xfrm>
          <a:prstGeom prst="rect">
            <a:avLst/>
          </a:prstGeom>
        </p:spPr>
      </p:pic>
      <p:pic>
        <p:nvPicPr>
          <p:cNvPr id="3" name="Picture 4" descr="Text, logo&#10;&#10;Description automatically generated">
            <a:extLst>
              <a:ext uri="{FF2B5EF4-FFF2-40B4-BE49-F238E27FC236}">
                <a16:creationId xmlns:a16="http://schemas.microsoft.com/office/drawing/2014/main" id="{BDF223B0-CB24-211F-2C4B-EE67BAA570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0618" y="73230"/>
            <a:ext cx="1716610" cy="135143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08F7809-864F-0293-280D-583528195A2B}"/>
              </a:ext>
            </a:extLst>
          </p:cNvPr>
          <p:cNvSpPr txBox="1"/>
          <p:nvPr/>
        </p:nvSpPr>
        <p:spPr>
          <a:xfrm>
            <a:off x="5979551" y="5408441"/>
            <a:ext cx="1461747" cy="369332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Sharon Bertie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D6D1657-61FD-5E07-8048-75A8B9352948}"/>
              </a:ext>
            </a:extLst>
          </p:cNvPr>
          <p:cNvSpPr txBox="1"/>
          <p:nvPr/>
        </p:nvSpPr>
        <p:spPr>
          <a:xfrm>
            <a:off x="4464063" y="5247778"/>
            <a:ext cx="1425390" cy="369332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Anna Bendall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335BA7-B071-4F3A-2614-9A6288CC8659}"/>
              </a:ext>
            </a:extLst>
          </p:cNvPr>
          <p:cNvSpPr txBox="1"/>
          <p:nvPr/>
        </p:nvSpPr>
        <p:spPr>
          <a:xfrm>
            <a:off x="3468725" y="4582231"/>
            <a:ext cx="1349600" cy="369332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Lizzy Simons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E730DD6-3D6C-CAD7-B20F-41F635E29690}"/>
              </a:ext>
            </a:extLst>
          </p:cNvPr>
          <p:cNvSpPr txBox="1"/>
          <p:nvPr/>
        </p:nvSpPr>
        <p:spPr>
          <a:xfrm>
            <a:off x="917926" y="3990068"/>
            <a:ext cx="1051891" cy="369332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Iain Clark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84873F7-87D3-DCC8-65AC-91F3C153677D}"/>
              </a:ext>
            </a:extLst>
          </p:cNvPr>
          <p:cNvSpPr txBox="1"/>
          <p:nvPr/>
        </p:nvSpPr>
        <p:spPr>
          <a:xfrm>
            <a:off x="2475642" y="4128889"/>
            <a:ext cx="1327608" cy="369332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Jo Chapman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B2D62D5-3FB3-D6A3-E3EE-61B1945779D8}"/>
              </a:ext>
            </a:extLst>
          </p:cNvPr>
          <p:cNvSpPr txBox="1"/>
          <p:nvPr/>
        </p:nvSpPr>
        <p:spPr>
          <a:xfrm>
            <a:off x="1798768" y="4896815"/>
            <a:ext cx="1053365" cy="369332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Josh Park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DA231D7-2DFA-E5F4-30C7-E6E3DBF865F1}"/>
              </a:ext>
            </a:extLst>
          </p:cNvPr>
          <p:cNvSpPr txBox="1"/>
          <p:nvPr/>
        </p:nvSpPr>
        <p:spPr>
          <a:xfrm>
            <a:off x="0" y="4998340"/>
            <a:ext cx="1279581" cy="369332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Chloe Ward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8D6EB3F-91DA-C90B-2CEF-86D3DF5B8F0E}"/>
              </a:ext>
            </a:extLst>
          </p:cNvPr>
          <p:cNvSpPr txBox="1"/>
          <p:nvPr/>
        </p:nvSpPr>
        <p:spPr>
          <a:xfrm>
            <a:off x="6619342" y="4878446"/>
            <a:ext cx="1471428" cy="369332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Amy Kennedy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FD9303B-1A9C-B86E-AD34-C7FAE8576DB7}"/>
              </a:ext>
            </a:extLst>
          </p:cNvPr>
          <p:cNvSpPr txBox="1"/>
          <p:nvPr/>
        </p:nvSpPr>
        <p:spPr>
          <a:xfrm>
            <a:off x="7579495" y="4313555"/>
            <a:ext cx="1505605" cy="369332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Mark Hansard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5327F5F-EEAB-DE94-9875-E5574C8CBE36}"/>
              </a:ext>
            </a:extLst>
          </p:cNvPr>
          <p:cNvSpPr txBox="1"/>
          <p:nvPr/>
        </p:nvSpPr>
        <p:spPr>
          <a:xfrm>
            <a:off x="5103853" y="4256220"/>
            <a:ext cx="1513491" cy="369332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Eleanor Wood</a:t>
            </a:r>
          </a:p>
        </p:txBody>
      </p:sp>
    </p:spTree>
    <p:extLst>
      <p:ext uri="{BB962C8B-B14F-4D97-AF65-F5344CB8AC3E}">
        <p14:creationId xmlns:p14="http://schemas.microsoft.com/office/powerpoint/2010/main" val="2583293187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D7E5C4-542C-E58C-8893-A68131219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3A349BA-40EF-5D2E-C9ED-D09A00EED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1">
                <a:solidFill>
                  <a:srgbClr val="19C23E"/>
                </a:solidFill>
              </a:rPr>
              <a:t>The Sixth Form Team</a:t>
            </a:r>
          </a:p>
        </p:txBody>
      </p:sp>
      <p:pic>
        <p:nvPicPr>
          <p:cNvPr id="3" name="Picture 4" descr="Text, logo&#10;&#10;Description automatically generated">
            <a:extLst>
              <a:ext uri="{FF2B5EF4-FFF2-40B4-BE49-F238E27FC236}">
                <a16:creationId xmlns:a16="http://schemas.microsoft.com/office/drawing/2014/main" id="{C256CE9F-680C-4C1B-FDBF-AC87F2B00E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0618" y="73230"/>
            <a:ext cx="1716610" cy="1351437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F85ED77-15B2-D3CD-0D76-4B76C7463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31491"/>
            <a:ext cx="8229600" cy="5549131"/>
          </a:xfrm>
        </p:spPr>
        <p:txBody>
          <a:bodyPr/>
          <a:lstStyle/>
          <a:p>
            <a:r>
              <a:rPr lang="en-GB" dirty="0">
                <a:solidFill>
                  <a:srgbClr val="19C23E"/>
                </a:solidFill>
              </a:rPr>
              <a:t>Mark Hansard -  Head of Year</a:t>
            </a:r>
          </a:p>
          <a:p>
            <a:r>
              <a:rPr lang="en-GB" dirty="0">
                <a:solidFill>
                  <a:srgbClr val="19C23E"/>
                </a:solidFill>
              </a:rPr>
              <a:t>Chloe Ward -  Pastoral Curriculum</a:t>
            </a:r>
            <a:endParaRPr lang="en-GB" dirty="0">
              <a:solidFill>
                <a:srgbClr val="19C23E"/>
              </a:solidFill>
              <a:ea typeface="Calibri"/>
              <a:cs typeface="Calibri"/>
            </a:endParaRPr>
          </a:p>
          <a:p>
            <a:r>
              <a:rPr lang="en-GB" dirty="0">
                <a:solidFill>
                  <a:srgbClr val="19C23E"/>
                </a:solidFill>
              </a:rPr>
              <a:t>Eleanor Wood - EPQ</a:t>
            </a:r>
            <a:endParaRPr lang="en-GB" dirty="0">
              <a:solidFill>
                <a:srgbClr val="19C23E"/>
              </a:solidFill>
              <a:ea typeface="Calibri"/>
              <a:cs typeface="Calibri"/>
            </a:endParaRPr>
          </a:p>
          <a:p>
            <a:r>
              <a:rPr lang="en-GB" dirty="0">
                <a:solidFill>
                  <a:srgbClr val="19C23E"/>
                </a:solidFill>
              </a:rPr>
              <a:t>Iain Clarke -  Early Apps</a:t>
            </a:r>
            <a:endParaRPr lang="en-GB" dirty="0">
              <a:solidFill>
                <a:srgbClr val="19C23E"/>
              </a:solidFill>
              <a:ea typeface="Calibri"/>
              <a:cs typeface="Calibri"/>
            </a:endParaRPr>
          </a:p>
          <a:p>
            <a:endParaRPr lang="en-GB" dirty="0">
              <a:solidFill>
                <a:srgbClr val="19C23E"/>
              </a:solidFill>
            </a:endParaRPr>
          </a:p>
          <a:p>
            <a:r>
              <a:rPr lang="en-GB" dirty="0">
                <a:solidFill>
                  <a:srgbClr val="660066"/>
                </a:solidFill>
              </a:rPr>
              <a:t>Lizzy Simons - Apprenticeships &amp; Careers</a:t>
            </a:r>
            <a:endParaRPr lang="en-GB" dirty="0">
              <a:solidFill>
                <a:srgbClr val="660066"/>
              </a:solidFill>
              <a:ea typeface="Calibri"/>
              <a:cs typeface="Calibri"/>
            </a:endParaRPr>
          </a:p>
          <a:p>
            <a:r>
              <a:rPr lang="en-GB" dirty="0">
                <a:solidFill>
                  <a:srgbClr val="660066"/>
                </a:solidFill>
              </a:rPr>
              <a:t>Sharon Bertie -  Apprenticeships &amp;  Careers</a:t>
            </a:r>
            <a:endParaRPr lang="en-GB" dirty="0">
              <a:solidFill>
                <a:srgbClr val="660066"/>
              </a:solidFill>
              <a:ea typeface="Calibri"/>
              <a:cs typeface="Calibri"/>
            </a:endParaRPr>
          </a:p>
          <a:p>
            <a:r>
              <a:rPr lang="en-GB" dirty="0">
                <a:solidFill>
                  <a:srgbClr val="660066"/>
                </a:solidFill>
              </a:rPr>
              <a:t>Josh Park -  Bursary</a:t>
            </a:r>
            <a:endParaRPr lang="en-GB" dirty="0">
              <a:solidFill>
                <a:srgbClr val="660066"/>
              </a:solidFill>
              <a:ea typeface="Calibri"/>
              <a:cs typeface="Calibri"/>
            </a:endParaRPr>
          </a:p>
          <a:p>
            <a:r>
              <a:rPr lang="en-GB" dirty="0">
                <a:solidFill>
                  <a:srgbClr val="660066"/>
                </a:solidFill>
                <a:ea typeface="Calibri"/>
                <a:cs typeface="Calibri"/>
              </a:rPr>
              <a:t>Kirsty Jenkins -  </a:t>
            </a:r>
            <a:r>
              <a:rPr lang="en-GB" dirty="0">
                <a:solidFill>
                  <a:srgbClr val="00B050"/>
                </a:solidFill>
                <a:ea typeface="Calibri"/>
                <a:cs typeface="Calibri"/>
              </a:rPr>
              <a:t>SENCO Key Stage 5</a:t>
            </a:r>
          </a:p>
          <a:p>
            <a:endParaRPr lang="en-GB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1704365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Content Placeholder 4">
            <a:extLst>
              <a:ext uri="{FF2B5EF4-FFF2-40B4-BE49-F238E27FC236}">
                <a16:creationId xmlns:a16="http://schemas.microsoft.com/office/drawing/2014/main" id="{25E77E89-14D3-4F6B-A441-E97F1ADCEA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758467" y="2223116"/>
            <a:ext cx="1821646" cy="1902197"/>
          </a:xfrm>
        </p:spPr>
        <p:txBody>
          <a:bodyPr/>
          <a:lstStyle/>
          <a:p>
            <a:pPr marL="2286000" lvl="5" indent="0">
              <a:buFont typeface="Arial" panose="020B0604020202020204" pitchFamily="34" charset="0"/>
              <a:buNone/>
              <a:defRPr/>
            </a:pPr>
            <a:r>
              <a:rPr lang="en-GB" altLang="en-US"/>
              <a:t> </a:t>
            </a:r>
          </a:p>
        </p:txBody>
      </p:sp>
      <p:sp>
        <p:nvSpPr>
          <p:cNvPr id="14" name="Text Box 5">
            <a:extLst>
              <a:ext uri="{FF2B5EF4-FFF2-40B4-BE49-F238E27FC236}">
                <a16:creationId xmlns:a16="http://schemas.microsoft.com/office/drawing/2014/main" id="{0CFF3435-FB62-4920-BE77-9401102EF9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304" y="1448913"/>
            <a:ext cx="8388350" cy="255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b="1">
                <a:solidFill>
                  <a:srgbClr val="19C23E"/>
                </a:solidFill>
                <a:latin typeface="+mn-lt"/>
              </a:rPr>
              <a:t>YEAR 13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b="1" i="1">
                <a:solidFill>
                  <a:srgbClr val="19C23E"/>
                </a:solidFill>
                <a:latin typeface="+mn-lt"/>
              </a:rPr>
              <a:t>THE YEAR AHEAD</a:t>
            </a:r>
          </a:p>
        </p:txBody>
      </p:sp>
      <p:sp>
        <p:nvSpPr>
          <p:cNvPr id="5128" name="TextBox 1">
            <a:extLst>
              <a:ext uri="{FF2B5EF4-FFF2-40B4-BE49-F238E27FC236}">
                <a16:creationId xmlns:a16="http://schemas.microsoft.com/office/drawing/2014/main" id="{9A3F83C9-CDEC-B54C-0BEF-CA149B3BA8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7164" y="4238625"/>
            <a:ext cx="719799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Mrs  Lizzy Simons and  Ms Sharon Bertie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Apprenticeships, Careers &amp; Employability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b="1" dirty="0">
              <a:solidFill>
                <a:srgbClr val="660066"/>
              </a:solidFill>
            </a:endParaRPr>
          </a:p>
        </p:txBody>
      </p:sp>
      <p:sp>
        <p:nvSpPr>
          <p:cNvPr id="5129" name="TextBox 2">
            <a:extLst>
              <a:ext uri="{FF2B5EF4-FFF2-40B4-BE49-F238E27FC236}">
                <a16:creationId xmlns:a16="http://schemas.microsoft.com/office/drawing/2014/main" id="{0D7FF7B1-816E-99F2-83EC-2CD96E0B5F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6150" y="5383731"/>
            <a:ext cx="4954561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rgbClr val="660066"/>
                </a:solidFill>
                <a:hlinkClick r:id="rId2"/>
              </a:rPr>
              <a:t>esimons@swchs.net</a:t>
            </a:r>
            <a:endParaRPr lang="en-GB" altLang="en-US" sz="4400" b="1">
              <a:solidFill>
                <a:srgbClr val="660066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rgbClr val="660066"/>
                </a:solidFill>
                <a:hlinkClick r:id="rId3"/>
              </a:rPr>
              <a:t>sbertie@swchs.net</a:t>
            </a:r>
            <a:endParaRPr lang="en-GB" altLang="en-US" sz="4400" b="1">
              <a:solidFill>
                <a:srgbClr val="660066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 sz="4400" b="1">
              <a:solidFill>
                <a:srgbClr val="660066"/>
              </a:solidFill>
            </a:endParaRPr>
          </a:p>
        </p:txBody>
      </p:sp>
      <p:pic>
        <p:nvPicPr>
          <p:cNvPr id="2" name="Picture 4" descr="Text, logo&#10;&#10;Description automatically generated">
            <a:extLst>
              <a:ext uri="{FF2B5EF4-FFF2-40B4-BE49-F238E27FC236}">
                <a16:creationId xmlns:a16="http://schemas.microsoft.com/office/drawing/2014/main" id="{14ABD841-9A4C-B4CF-0E28-9B995160A1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5003" y="305913"/>
            <a:ext cx="1716610" cy="135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559732"/>
      </p:ext>
    </p:extLst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4E4B530-A09A-61DA-7942-EBD8226343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8255"/>
            <a:ext cx="4498848" cy="62734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21CCF96-FB1A-ABE1-3CB4-EB9EB713654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77" r="3813"/>
          <a:stretch>
            <a:fillRect/>
          </a:stretch>
        </p:blipFill>
        <p:spPr>
          <a:xfrm>
            <a:off x="4224528" y="2073929"/>
            <a:ext cx="4837176" cy="31327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A58996D-9522-9C9B-A511-91E62EBC2325}"/>
              </a:ext>
            </a:extLst>
          </p:cNvPr>
          <p:cNvSpPr txBox="1"/>
          <p:nvPr/>
        </p:nvSpPr>
        <p:spPr>
          <a:xfrm>
            <a:off x="6872213" y="6208918"/>
            <a:ext cx="2743200" cy="64633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  <a:hlinkClick r:id="rId4"/>
              </a:rPr>
              <a:t>Careermag - Parents - Careermap</a:t>
            </a:r>
          </a:p>
        </p:txBody>
      </p:sp>
    </p:spTree>
    <p:extLst>
      <p:ext uri="{BB962C8B-B14F-4D97-AF65-F5344CB8AC3E}">
        <p14:creationId xmlns:p14="http://schemas.microsoft.com/office/powerpoint/2010/main" val="4687869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Content Placeholder 4">
            <a:extLst>
              <a:ext uri="{FF2B5EF4-FFF2-40B4-BE49-F238E27FC236}">
                <a16:creationId xmlns:a16="http://schemas.microsoft.com/office/drawing/2014/main" id="{25E77E89-14D3-4F6B-A441-E97F1ADCEA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758467" y="2223116"/>
            <a:ext cx="1821646" cy="1902197"/>
          </a:xfrm>
        </p:spPr>
        <p:txBody>
          <a:bodyPr/>
          <a:lstStyle/>
          <a:p>
            <a:pPr marL="2286000" lvl="5" indent="0">
              <a:buFont typeface="Arial" panose="020B0604020202020204" pitchFamily="34" charset="0"/>
              <a:buNone/>
              <a:defRPr/>
            </a:pPr>
            <a:r>
              <a:rPr lang="en-GB" altLang="en-US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113BC2E-7B31-4A00-85CD-C28684048A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672" y="998588"/>
            <a:ext cx="7215188" cy="36004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13AEAB0-5630-40E9-B5C6-85CC86D64EBC}"/>
              </a:ext>
            </a:extLst>
          </p:cNvPr>
          <p:cNvSpPr txBox="1"/>
          <p:nvPr/>
        </p:nvSpPr>
        <p:spPr>
          <a:xfrm>
            <a:off x="540740" y="4797583"/>
            <a:ext cx="1942198" cy="106182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100"/>
              <a:t>Employment</a:t>
            </a:r>
          </a:p>
          <a:p>
            <a:pPr algn="ctr"/>
            <a:endParaRPr lang="en-GB" sz="2100"/>
          </a:p>
          <a:p>
            <a:pPr algn="ctr"/>
            <a:r>
              <a:rPr lang="en-GB" sz="2100"/>
              <a:t>Apprenticeships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C5011AC-0585-491A-8D3E-9142651B7549}"/>
              </a:ext>
            </a:extLst>
          </p:cNvPr>
          <p:cNvSpPr txBox="1"/>
          <p:nvPr/>
        </p:nvSpPr>
        <p:spPr>
          <a:xfrm>
            <a:off x="2673479" y="4797028"/>
            <a:ext cx="1317702" cy="106182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100"/>
              <a:t>Attend university</a:t>
            </a:r>
          </a:p>
          <a:p>
            <a:pPr algn="ctr"/>
            <a:endParaRPr lang="en-GB" sz="21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61C706-FAA3-4268-815C-870C3BD35F31}"/>
              </a:ext>
            </a:extLst>
          </p:cNvPr>
          <p:cNvSpPr txBox="1"/>
          <p:nvPr/>
        </p:nvSpPr>
        <p:spPr>
          <a:xfrm>
            <a:off x="4318266" y="4797028"/>
            <a:ext cx="1942198" cy="138499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100"/>
              <a:t>A degree while working: Degree Apprenticeship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62C90D-6B14-4482-8DBD-47C89E211733}"/>
              </a:ext>
            </a:extLst>
          </p:cNvPr>
          <p:cNvSpPr txBox="1"/>
          <p:nvPr/>
        </p:nvSpPr>
        <p:spPr>
          <a:xfrm>
            <a:off x="6472227" y="4797583"/>
            <a:ext cx="1819409" cy="106182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100"/>
              <a:t>Gap year?</a:t>
            </a:r>
          </a:p>
          <a:p>
            <a:pPr algn="ctr"/>
            <a:endParaRPr lang="en-GB" sz="2100"/>
          </a:p>
          <a:p>
            <a:pPr algn="ctr"/>
            <a:r>
              <a:rPr lang="en-GB" sz="2100"/>
              <a:t>Find out more!</a:t>
            </a:r>
          </a:p>
        </p:txBody>
      </p:sp>
      <p:pic>
        <p:nvPicPr>
          <p:cNvPr id="2" name="Picture 4" descr="Text, logo&#10;&#10;Description automatically generated">
            <a:extLst>
              <a:ext uri="{FF2B5EF4-FFF2-40B4-BE49-F238E27FC236}">
                <a16:creationId xmlns:a16="http://schemas.microsoft.com/office/drawing/2014/main" id="{077CCEA4-3910-25F9-97B1-192B7F367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6037" y="189154"/>
            <a:ext cx="1716610" cy="135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242575"/>
      </p:ext>
    </p:extLst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E7D29-DA53-4060-93A3-D3D23158F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" y="181445"/>
            <a:ext cx="7236890" cy="1267842"/>
          </a:xfrm>
        </p:spPr>
        <p:txBody>
          <a:bodyPr anchor="ctr">
            <a:normAutofit fontScale="90000"/>
          </a:bodyPr>
          <a:lstStyle/>
          <a:p>
            <a:r>
              <a:rPr lang="en-GB" b="1">
                <a:solidFill>
                  <a:srgbClr val="19C23E"/>
                </a:solidFill>
              </a:rPr>
              <a:t>What support does SWCHS offer? </a:t>
            </a:r>
          </a:p>
        </p:txBody>
      </p:sp>
      <p:graphicFrame>
        <p:nvGraphicFramePr>
          <p:cNvPr id="34" name="Content Placeholder 2">
            <a:extLst>
              <a:ext uri="{FF2B5EF4-FFF2-40B4-BE49-F238E27FC236}">
                <a16:creationId xmlns:a16="http://schemas.microsoft.com/office/drawing/2014/main" id="{82E2D95C-972F-42A1-BECA-A367D3D53B0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47725" y="3286126"/>
          <a:ext cx="8001000" cy="42290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1EE400A0-C8AC-4DA2-9F14-0C005BA5E889}"/>
              </a:ext>
            </a:extLst>
          </p:cNvPr>
          <p:cNvSpPr txBox="1"/>
          <p:nvPr/>
        </p:nvSpPr>
        <p:spPr>
          <a:xfrm>
            <a:off x="485775" y="1351437"/>
            <a:ext cx="8172450" cy="5070619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pPr marL="213995" indent="-213995">
              <a:buFont typeface="Arial" panose="020B0604020202020204" pitchFamily="34" charset="0"/>
              <a:buChar char="•"/>
              <a:defRPr/>
            </a:pPr>
            <a:r>
              <a:rPr lang="en-GB" sz="2700" b="1">
                <a:solidFill>
                  <a:srgbClr val="84AC9D"/>
                </a:solidFill>
                <a:latin typeface="Calibri Light" panose="020F0302020204030204"/>
                <a:cs typeface="+mn-cs"/>
              </a:rPr>
              <a:t>Careers Apps </a:t>
            </a:r>
            <a:r>
              <a:rPr lang="en-GB">
                <a:latin typeface="Calibri Light" panose="020F0302020204030204"/>
                <a:cs typeface="+mn-cs"/>
              </a:rPr>
              <a:t>– an online ‘Team’ providing students with </a:t>
            </a:r>
            <a:r>
              <a:rPr lang="en-GB" b="1" u="sng">
                <a:solidFill>
                  <a:srgbClr val="0070C0"/>
                </a:solidFill>
                <a:latin typeface="Calibri Light" panose="020F0302020204030204"/>
                <a:cs typeface="+mn-cs"/>
              </a:rPr>
              <a:t>targeted</a:t>
            </a:r>
            <a:r>
              <a:rPr lang="en-GB">
                <a:latin typeface="Calibri Light" panose="020F0302020204030204"/>
                <a:cs typeface="+mn-cs"/>
              </a:rPr>
              <a:t> daily updates and opportunities, and careers advice and support</a:t>
            </a:r>
            <a:r>
              <a:rPr lang="en-GB">
                <a:latin typeface="Calibri Light" panose="020F0302020204030204"/>
                <a:cs typeface="Arial"/>
              </a:rPr>
              <a:t>. </a:t>
            </a:r>
            <a:r>
              <a:rPr lang="en-GB">
                <a:latin typeface="Calibri"/>
                <a:ea typeface="Calibri"/>
                <a:cs typeface="Arial"/>
              </a:rPr>
              <a:t> </a:t>
            </a:r>
            <a:endParaRPr lang="en-GB">
              <a:solidFill>
                <a:prstClr val="black"/>
              </a:solidFill>
              <a:latin typeface="Calibri"/>
              <a:ea typeface="Calibri"/>
              <a:cs typeface="Arial"/>
            </a:endParaRPr>
          </a:p>
          <a:p>
            <a:pPr marL="213995" indent="-213995">
              <a:buFont typeface="Arial" panose="020B0604020202020204" pitchFamily="34" charset="0"/>
              <a:buChar char="•"/>
              <a:defRPr/>
            </a:pPr>
            <a:r>
              <a:rPr lang="en-GB" sz="2700" b="1">
                <a:solidFill>
                  <a:srgbClr val="162F33"/>
                </a:solidFill>
                <a:latin typeface="Calibri Light" panose="020F0302020204030204"/>
                <a:cs typeface="+mn-cs"/>
              </a:rPr>
              <a:t>Weekly support sessions </a:t>
            </a:r>
            <a:r>
              <a:rPr lang="en-GB" sz="2100">
                <a:latin typeface="Calibri Light" panose="020F0302020204030204"/>
                <a:cs typeface="+mn-cs"/>
              </a:rPr>
              <a:t>– </a:t>
            </a:r>
            <a:r>
              <a:rPr lang="en-GB">
                <a:solidFill>
                  <a:srgbClr val="FF0000"/>
                </a:solidFill>
                <a:latin typeface="Calibri Light" panose="020F0302020204030204"/>
                <a:cs typeface="+mn-cs"/>
              </a:rPr>
              <a:t>Wednesday Period 5</a:t>
            </a:r>
            <a:r>
              <a:rPr lang="en-GB">
                <a:latin typeface="Calibri Light" panose="020F0302020204030204"/>
                <a:cs typeface="+mn-cs"/>
              </a:rPr>
              <a:t>. This will focus on interview preparation, application guidance, CV support and effective job / apprenticeship research</a:t>
            </a:r>
            <a:r>
              <a:rPr lang="en-GB">
                <a:latin typeface="Calibri Light" panose="020F0302020204030204"/>
                <a:cs typeface="Arial"/>
              </a:rPr>
              <a:t> </a:t>
            </a:r>
            <a:endParaRPr lang="en-GB">
              <a:latin typeface="Calibri Light" panose="020F0302020204030204"/>
              <a:ea typeface="Calibri Light"/>
              <a:cs typeface="Arial"/>
            </a:endParaRPr>
          </a:p>
          <a:p>
            <a:pPr marL="213995" indent="-213995">
              <a:buFont typeface="Arial" panose="020B0604020202020204" pitchFamily="34" charset="0"/>
              <a:buChar char="•"/>
              <a:defRPr/>
            </a:pPr>
            <a:r>
              <a:rPr lang="en-GB" sz="2700" b="1">
                <a:solidFill>
                  <a:srgbClr val="00B0F0"/>
                </a:solidFill>
                <a:latin typeface="Calibri Light" panose="020F0302020204030204"/>
                <a:cs typeface="+mn-cs"/>
              </a:rPr>
              <a:t>Individual and group careers guidance discussions</a:t>
            </a:r>
            <a:r>
              <a:rPr lang="en-GB" sz="2100">
                <a:latin typeface="Calibri Light" panose="020F0302020204030204"/>
                <a:cs typeface="+mn-cs"/>
              </a:rPr>
              <a:t> </a:t>
            </a:r>
            <a:r>
              <a:rPr lang="en-GB">
                <a:latin typeface="Calibri Light" panose="020F0302020204030204"/>
                <a:cs typeface="+mn-cs"/>
              </a:rPr>
              <a:t>with our external provider.</a:t>
            </a:r>
            <a:r>
              <a:rPr lang="en-GB">
                <a:latin typeface="Calibri Light" panose="020F0302020204030204"/>
                <a:cs typeface="Arial"/>
              </a:rPr>
              <a:t> </a:t>
            </a:r>
            <a:endParaRPr lang="en-GB">
              <a:latin typeface="Calibri Light" panose="020F0302020204030204"/>
              <a:ea typeface="Calibri Light"/>
              <a:cs typeface="Arial"/>
            </a:endParaRPr>
          </a:p>
          <a:p>
            <a:pPr marL="213995" indent="-213995">
              <a:buFont typeface="Arial" panose="020B0604020202020204" pitchFamily="34" charset="0"/>
              <a:buChar char="•"/>
              <a:defRPr/>
            </a:pPr>
            <a:r>
              <a:rPr lang="en-GB" sz="2700" b="1">
                <a:solidFill>
                  <a:schemeClr val="bg2">
                    <a:lumMod val="50000"/>
                  </a:schemeClr>
                </a:solidFill>
                <a:latin typeface="Calibri Light" panose="020F0302020204030204"/>
                <a:cs typeface="+mn-cs"/>
              </a:rPr>
              <a:t>Ongoing support from Ms Bertie &amp; Mrs Simons  </a:t>
            </a:r>
            <a:r>
              <a:rPr lang="en-GB">
                <a:latin typeface="Calibri Light" panose="020F0302020204030204"/>
                <a:cs typeface="+mn-cs"/>
              </a:rPr>
              <a:t>our Careers &amp; Employability Experts in the Sixth Form Collegiate, who will help students prepare for interviews, submit applications, explore employment opportunities.</a:t>
            </a:r>
            <a:r>
              <a:rPr lang="en-GB">
                <a:latin typeface="Calibri Light" panose="020F0302020204030204"/>
                <a:cs typeface="Arial"/>
              </a:rPr>
              <a:t> </a:t>
            </a:r>
            <a:endParaRPr lang="en-GB">
              <a:latin typeface="Calibri Light" panose="020F0302020204030204"/>
              <a:ea typeface="Calibri Light"/>
              <a:cs typeface="Arial"/>
            </a:endParaRPr>
          </a:p>
          <a:p>
            <a:pPr marL="213995" indent="-213995" defTabSz="3429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700">
                <a:solidFill>
                  <a:srgbClr val="0070C0"/>
                </a:solidFill>
                <a:latin typeface="Calibri Light" panose="020F0302020204030204"/>
                <a:cs typeface="+mn-cs"/>
              </a:rPr>
              <a:t>Sector specific mentors</a:t>
            </a:r>
            <a:r>
              <a:rPr lang="en-GB" sz="2700">
                <a:solidFill>
                  <a:prstClr val="black"/>
                </a:solidFill>
                <a:latin typeface="Calibri Light" panose="020F0302020204030204"/>
                <a:cs typeface="+mn-cs"/>
              </a:rPr>
              <a:t> </a:t>
            </a:r>
            <a:r>
              <a:rPr lang="en-GB">
                <a:solidFill>
                  <a:prstClr val="black"/>
                </a:solidFill>
                <a:latin typeface="Calibri Light" panose="020F0302020204030204"/>
                <a:cs typeface="+mn-cs"/>
              </a:rPr>
              <a:t>– support from alumni, members of staff and external contacts, (Employment Partners), who have worked in different areas, </a:t>
            </a:r>
            <a:r>
              <a:rPr lang="en-GB" err="1">
                <a:solidFill>
                  <a:prstClr val="black"/>
                </a:solidFill>
                <a:latin typeface="Calibri Light" panose="020F0302020204030204"/>
                <a:cs typeface="+mn-cs"/>
              </a:rPr>
              <a:t>e.g</a:t>
            </a:r>
            <a:r>
              <a:rPr lang="en-GB">
                <a:solidFill>
                  <a:prstClr val="black"/>
                </a:solidFill>
                <a:latin typeface="Calibri Light" panose="020F0302020204030204"/>
                <a:cs typeface="+mn-cs"/>
              </a:rPr>
              <a:t> banking, finance, fashion, retail, physio, electronics, marketing, drama, construction, science, armed forces etc.</a:t>
            </a:r>
            <a:endParaRPr lang="en-GB">
              <a:solidFill>
                <a:prstClr val="black"/>
              </a:solidFill>
              <a:latin typeface="Calibri Light" panose="020F0302020204030204"/>
              <a:ea typeface="Calibri Light"/>
              <a:cs typeface="Calibri Light"/>
            </a:endParaRPr>
          </a:p>
          <a:p>
            <a:pPr marL="213995" indent="-213995" defTabSz="3429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800" err="1">
                <a:solidFill>
                  <a:srgbClr val="7030A0"/>
                </a:solidFill>
                <a:latin typeface="Calibri Light" panose="020F0302020204030204"/>
                <a:cs typeface="+mn-cs"/>
              </a:rPr>
              <a:t>Unifrog</a:t>
            </a:r>
            <a:r>
              <a:rPr lang="en-GB" sz="2800">
                <a:solidFill>
                  <a:srgbClr val="7030A0"/>
                </a:solidFill>
                <a:latin typeface="Calibri Light" panose="020F0302020204030204"/>
                <a:cs typeface="+mn-cs"/>
              </a:rPr>
              <a:t> – </a:t>
            </a:r>
            <a:r>
              <a:rPr lang="en-GB">
                <a:latin typeface="Calibri Light" panose="020F0302020204030204"/>
                <a:cs typeface="+mn-cs"/>
              </a:rPr>
              <a:t>Universal destinations platform</a:t>
            </a:r>
            <a:endParaRPr lang="en-GB">
              <a:latin typeface="Calibri Light" panose="020F0302020204030204"/>
              <a:ea typeface="Calibri Light"/>
              <a:cs typeface="Calibri Light"/>
            </a:endParaRPr>
          </a:p>
        </p:txBody>
      </p:sp>
      <p:pic>
        <p:nvPicPr>
          <p:cNvPr id="5" name="Picture 4" descr="Text, logo&#10;&#10;Description automatically generated">
            <a:extLst>
              <a:ext uri="{FF2B5EF4-FFF2-40B4-BE49-F238E27FC236}">
                <a16:creationId xmlns:a16="http://schemas.microsoft.com/office/drawing/2014/main" id="{DA8459A8-1A82-0C03-A67B-AEFA5C6565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27390" y="0"/>
            <a:ext cx="1716610" cy="13514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090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865"/>
    </mc:Choice>
    <mc:Fallback xmlns="">
      <p:transition spd="slow" advTm="1188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C7128-E3C6-E870-49F8-11A486D44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759" y="3752849"/>
            <a:ext cx="2468166" cy="2452687"/>
          </a:xfrm>
        </p:spPr>
        <p:txBody>
          <a:bodyPr anchor="ctr">
            <a:normAutofit/>
          </a:bodyPr>
          <a:lstStyle/>
          <a:p>
            <a:r>
              <a:rPr lang="en-US" sz="3100">
                <a:ea typeface="Calibri"/>
                <a:cs typeface="Calibri"/>
              </a:rPr>
              <a:t>Next Steps Key Takeaways</a:t>
            </a:r>
            <a:endParaRPr lang="en-US" sz="31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EDB8A-7430-1648-CCEB-8CF6CE846E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2506" b="13388"/>
          <a:stretch>
            <a:fillRect/>
          </a:stretch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9C46EA-7063-C84A-7D13-2A0D20A81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7986" y="3752850"/>
            <a:ext cx="5614060" cy="2452687"/>
          </a:xfrm>
        </p:spPr>
        <p:txBody>
          <a:bodyPr anchor="ctr">
            <a:normAutofit/>
          </a:bodyPr>
          <a:lstStyle/>
          <a:p>
            <a:r>
              <a:rPr lang="en-US" sz="1600">
                <a:ea typeface="Calibri"/>
                <a:cs typeface="Calibri"/>
              </a:rPr>
              <a:t>Proactivity</a:t>
            </a:r>
          </a:p>
          <a:p>
            <a:endParaRPr lang="en-US" sz="1600">
              <a:ea typeface="Calibri"/>
              <a:cs typeface="Calibri"/>
            </a:endParaRPr>
          </a:p>
          <a:p>
            <a:r>
              <a:rPr lang="en-US" sz="1600">
                <a:ea typeface="Calibri"/>
                <a:cs typeface="Calibri"/>
              </a:rPr>
              <a:t>Plans A+B</a:t>
            </a:r>
          </a:p>
          <a:p>
            <a:endParaRPr lang="en-US" sz="1600">
              <a:ea typeface="Calibri"/>
              <a:cs typeface="Calibri"/>
            </a:endParaRPr>
          </a:p>
          <a:p>
            <a:r>
              <a:rPr lang="en-US" sz="1600">
                <a:ea typeface="Calibri"/>
                <a:cs typeface="Calibri"/>
              </a:rPr>
              <a:t>Seek out the support</a:t>
            </a:r>
          </a:p>
          <a:p>
            <a:endParaRPr lang="en-US" sz="1600">
              <a:ea typeface="Calibri"/>
              <a:cs typeface="Calibri"/>
            </a:endParaRPr>
          </a:p>
          <a:p>
            <a:r>
              <a:rPr lang="en-US" sz="1600">
                <a:ea typeface="Calibri"/>
                <a:cs typeface="Calibri"/>
              </a:rPr>
              <a:t>Newsletters are helpful!</a:t>
            </a:r>
          </a:p>
        </p:txBody>
      </p:sp>
    </p:spTree>
    <p:extLst>
      <p:ext uri="{BB962C8B-B14F-4D97-AF65-F5344CB8AC3E}">
        <p14:creationId xmlns:p14="http://schemas.microsoft.com/office/powerpoint/2010/main" val="7181453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Content Placeholder 4">
            <a:extLst>
              <a:ext uri="{FF2B5EF4-FFF2-40B4-BE49-F238E27FC236}">
                <a16:creationId xmlns:a16="http://schemas.microsoft.com/office/drawing/2014/main" id="{25E77E89-14D3-4F6B-A441-E97F1ADCEA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758467" y="2223116"/>
            <a:ext cx="1821646" cy="1902197"/>
          </a:xfrm>
        </p:spPr>
        <p:txBody>
          <a:bodyPr/>
          <a:lstStyle/>
          <a:p>
            <a:pPr marL="2286000" lvl="5" indent="0">
              <a:buFont typeface="Arial" panose="020B0604020202020204" pitchFamily="34" charset="0"/>
              <a:buNone/>
              <a:defRPr/>
            </a:pPr>
            <a:r>
              <a:rPr lang="en-GB" altLang="en-US"/>
              <a:t> </a:t>
            </a:r>
          </a:p>
        </p:txBody>
      </p:sp>
      <p:sp>
        <p:nvSpPr>
          <p:cNvPr id="14" name="Text Box 5">
            <a:extLst>
              <a:ext uri="{FF2B5EF4-FFF2-40B4-BE49-F238E27FC236}">
                <a16:creationId xmlns:a16="http://schemas.microsoft.com/office/drawing/2014/main" id="{0CFF3435-FB62-4920-BE77-9401102EF9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304" y="1448913"/>
            <a:ext cx="8756754" cy="255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b="1">
                <a:solidFill>
                  <a:srgbClr val="19C23E"/>
                </a:solidFill>
                <a:latin typeface="+mn-lt"/>
              </a:rPr>
              <a:t>YEAR 13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8000" b="1" i="1">
                <a:solidFill>
                  <a:srgbClr val="19C23E"/>
                </a:solidFill>
                <a:latin typeface="+mn-lt"/>
              </a:rPr>
              <a:t>THE YEAR AHEAD</a:t>
            </a:r>
          </a:p>
        </p:txBody>
      </p:sp>
      <p:sp>
        <p:nvSpPr>
          <p:cNvPr id="5128" name="TextBox 1">
            <a:extLst>
              <a:ext uri="{FF2B5EF4-FFF2-40B4-BE49-F238E27FC236}">
                <a16:creationId xmlns:a16="http://schemas.microsoft.com/office/drawing/2014/main" id="{9A3F83C9-CDEC-B54C-0BEF-CA149B3BA8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2784" y="4229179"/>
            <a:ext cx="3311098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ea typeface="Calibri"/>
                <a:cs typeface="Arial"/>
              </a:rPr>
              <a:t>Mrs Kirsty Jenkins</a:t>
            </a:r>
          </a:p>
          <a:p>
            <a:pPr algn="ctr">
              <a:spcBef>
                <a:spcPct val="0"/>
              </a:spcBef>
              <a:buNone/>
            </a:pPr>
            <a:r>
              <a:rPr lang="en-GB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ea typeface="Calibri"/>
                <a:cs typeface="Arial"/>
              </a:rPr>
              <a:t>SENCO</a:t>
            </a:r>
            <a:endParaRPr lang="en-GB" altLang="en-US" b="1" dirty="0">
              <a:solidFill>
                <a:schemeClr val="tx1">
                  <a:lumMod val="95000"/>
                  <a:lumOff val="5000"/>
                </a:schemeClr>
              </a:solidFill>
              <a:ea typeface="Calibri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b="1">
              <a:solidFill>
                <a:srgbClr val="660066"/>
              </a:solidFill>
              <a:ea typeface="Calibri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b="1">
              <a:solidFill>
                <a:srgbClr val="660066"/>
              </a:solidFill>
            </a:endParaRPr>
          </a:p>
        </p:txBody>
      </p:sp>
      <p:sp>
        <p:nvSpPr>
          <p:cNvPr id="5129" name="TextBox 2">
            <a:extLst>
              <a:ext uri="{FF2B5EF4-FFF2-40B4-BE49-F238E27FC236}">
                <a16:creationId xmlns:a16="http://schemas.microsoft.com/office/drawing/2014/main" id="{0D7FF7B1-816E-99F2-83EC-2CD96E0B5F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5146" y="5895170"/>
            <a:ext cx="495776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rgbClr val="660066"/>
                </a:solidFill>
                <a:latin typeface="Calibri"/>
                <a:ea typeface="Calibri"/>
                <a:cs typeface="Arial"/>
                <a:hlinkClick r:id="rId2"/>
              </a:rPr>
              <a:t>kjenkins@swchs.net</a:t>
            </a:r>
            <a:endParaRPr lang="en-US"/>
          </a:p>
          <a:p>
            <a:pPr>
              <a:spcBef>
                <a:spcPct val="0"/>
              </a:spcBef>
              <a:buFontTx/>
              <a:buNone/>
            </a:pPr>
            <a:endParaRPr lang="en-GB" altLang="en-US" sz="4400" b="1">
              <a:solidFill>
                <a:srgbClr val="660066"/>
              </a:solidFill>
              <a:latin typeface="Calibri"/>
              <a:ea typeface="Calibri"/>
              <a:cs typeface="Arial"/>
            </a:endParaRPr>
          </a:p>
        </p:txBody>
      </p:sp>
      <p:pic>
        <p:nvPicPr>
          <p:cNvPr id="2" name="Picture 4" descr="Text, logo&#10;&#10;Description automatically generated">
            <a:extLst>
              <a:ext uri="{FF2B5EF4-FFF2-40B4-BE49-F238E27FC236}">
                <a16:creationId xmlns:a16="http://schemas.microsoft.com/office/drawing/2014/main" id="{14ABD841-9A4C-B4CF-0E28-9B995160A1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5003" y="305913"/>
            <a:ext cx="1716610" cy="135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749136"/>
      </p:ext>
    </p:extLst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73D70D-25A5-84B0-B0FD-41B93D22D0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91" t="13121" b="-499"/>
          <a:stretch/>
        </p:blipFill>
        <p:spPr>
          <a:xfrm>
            <a:off x="6990080" y="180975"/>
            <a:ext cx="2153921" cy="1566352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E3C811B-35C6-A86D-0275-48DC013593D1}"/>
              </a:ext>
            </a:extLst>
          </p:cNvPr>
          <p:cNvSpPr txBox="1">
            <a:spLocks/>
          </p:cNvSpPr>
          <p:nvPr/>
        </p:nvSpPr>
        <p:spPr>
          <a:xfrm>
            <a:off x="314495" y="363026"/>
            <a:ext cx="2259536" cy="139067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68580" tIns="34290" rIns="68580" bIns="34290" rtlCol="0" anchor="t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EHCP</a:t>
            </a: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Annual Review</a:t>
            </a: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1:1 Support</a:t>
            </a: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PCP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C9057A6-1AB9-63AD-5571-9310457F025C}"/>
              </a:ext>
            </a:extLst>
          </p:cNvPr>
          <p:cNvSpPr txBox="1">
            <a:spLocks/>
          </p:cNvSpPr>
          <p:nvPr/>
        </p:nvSpPr>
        <p:spPr>
          <a:xfrm>
            <a:off x="2794398" y="363025"/>
            <a:ext cx="1511437" cy="140585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68580" tIns="34290" rIns="68580" bIns="34290" rtlCol="0" anchor="t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SEND Register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2100" dirty="0">
                <a:solidFill>
                  <a:prstClr val="black"/>
                </a:solidFill>
                <a:latin typeface="Calibri" panose="020F0502020204030204"/>
                <a:cs typeface="Calibri"/>
              </a:rPr>
              <a:t>PCP</a:t>
            </a:r>
            <a:endParaRPr lang="en-GB" sz="2400" dirty="0">
              <a:solidFill>
                <a:prstClr val="black"/>
              </a:solidFill>
              <a:latin typeface="Calibri" panose="020F0502020204030204"/>
              <a:cs typeface="Calibri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5248BF3-1FC9-AEBD-BEF6-56847EBE2C80}"/>
              </a:ext>
            </a:extLst>
          </p:cNvPr>
          <p:cNvSpPr txBox="1">
            <a:spLocks/>
          </p:cNvSpPr>
          <p:nvPr/>
        </p:nvSpPr>
        <p:spPr>
          <a:xfrm>
            <a:off x="314495" y="5598102"/>
            <a:ext cx="8515010" cy="107892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68580" tIns="34290" rIns="68580" bIns="34290" rtlCol="0" anchor="t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Has anything changed?</a:t>
            </a: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Please keep us updated with any changes which may impact the learning taking place this year or which may influence future opportunities.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29086C0-AA97-0891-22A9-45145E073D70}"/>
              </a:ext>
            </a:extLst>
          </p:cNvPr>
          <p:cNvSpPr txBox="1">
            <a:spLocks/>
          </p:cNvSpPr>
          <p:nvPr/>
        </p:nvSpPr>
        <p:spPr>
          <a:xfrm>
            <a:off x="314495" y="2023141"/>
            <a:ext cx="8515010" cy="1853400"/>
          </a:xfrm>
          <a:prstGeom prst="rect">
            <a:avLst/>
          </a:prstGeom>
          <a:solidFill>
            <a:srgbClr val="CFB0E0"/>
          </a:solidFill>
          <a:ln>
            <a:solidFill>
              <a:srgbClr val="660066"/>
            </a:solidFill>
          </a:ln>
        </p:spPr>
        <p:txBody>
          <a:bodyPr vert="horz" lIns="68580" tIns="34290" rIns="68580" bIns="34290" rtlCol="0" anchor="t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UCAS</a:t>
            </a: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Look at universities carefully</a:t>
            </a: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Open Days</a:t>
            </a:r>
          </a:p>
          <a:p>
            <a:pPr marL="857250" marR="0" lvl="2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5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Talk to the course providers</a:t>
            </a:r>
          </a:p>
          <a:p>
            <a:pPr marL="857250" marR="0" lvl="2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5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Talk to the support team</a:t>
            </a: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Contextual Offers</a:t>
            </a: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4355BC7-B806-4949-6E25-78C8F1467D80}"/>
              </a:ext>
            </a:extLst>
          </p:cNvPr>
          <p:cNvSpPr txBox="1">
            <a:spLocks/>
          </p:cNvSpPr>
          <p:nvPr/>
        </p:nvSpPr>
        <p:spPr>
          <a:xfrm>
            <a:off x="314495" y="4092160"/>
            <a:ext cx="8515010" cy="1291209"/>
          </a:xfrm>
          <a:prstGeom prst="rect">
            <a:avLst/>
          </a:prstGeom>
          <a:solidFill>
            <a:srgbClr val="CFB0E0"/>
          </a:solidFill>
          <a:ln>
            <a:solidFill>
              <a:srgbClr val="660066"/>
            </a:solidFill>
          </a:ln>
        </p:spPr>
        <p:txBody>
          <a:bodyPr vert="horz" lIns="68580" tIns="34290" rIns="68580" bIns="34290" rtlCol="0" anchor="t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Employment and Apprenticeships</a:t>
            </a: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Look at employers and apprentice providers carefully</a:t>
            </a: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rPr>
              <a:t>Ask questions about support</a:t>
            </a: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pic>
        <p:nvPicPr>
          <p:cNvPr id="1026" name="Picture 2" descr="Anglia Ruskin University ARU ...">
            <a:extLst>
              <a:ext uri="{FF2B5EF4-FFF2-40B4-BE49-F238E27FC236}">
                <a16:creationId xmlns:a16="http://schemas.microsoft.com/office/drawing/2014/main" id="{028B8F38-48A4-97F0-F98F-4B75EE0C1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6357" y="2132259"/>
            <a:ext cx="1628372" cy="162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ast Anglia - Norwich Research Park">
            <a:extLst>
              <a:ext uri="{FF2B5EF4-FFF2-40B4-BE49-F238E27FC236}">
                <a16:creationId xmlns:a16="http://schemas.microsoft.com/office/drawing/2014/main" id="{C3DC34E5-AE78-9A3D-16AC-425D65305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240" y="2136104"/>
            <a:ext cx="2173961" cy="162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E90B5A5-0784-4601-576E-122BF13C1F9D}"/>
              </a:ext>
            </a:extLst>
          </p:cNvPr>
          <p:cNvSpPr txBox="1"/>
          <p:nvPr/>
        </p:nvSpPr>
        <p:spPr>
          <a:xfrm>
            <a:off x="6864439" y="4198512"/>
            <a:ext cx="1880317" cy="1077218"/>
          </a:xfrm>
          <a:prstGeom prst="rect">
            <a:avLst/>
          </a:prstGeom>
          <a:solidFill>
            <a:srgbClr val="942092"/>
          </a:solidFill>
          <a:ln>
            <a:solidFill>
              <a:srgbClr val="66006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BE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HONEST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F8ED904-51D0-3964-AF0A-8F45A2595921}"/>
              </a:ext>
            </a:extLst>
          </p:cNvPr>
          <p:cNvSpPr txBox="1">
            <a:spLocks/>
          </p:cNvSpPr>
          <p:nvPr/>
        </p:nvSpPr>
        <p:spPr>
          <a:xfrm>
            <a:off x="4541174" y="363025"/>
            <a:ext cx="2179769" cy="13982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vert="horz" lIns="68580" tIns="34290" rIns="68580" bIns="34290" rtlCol="0" anchor="t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0"/>
              </a:spcAft>
              <a:buNone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  <a:cs typeface="Calibri"/>
              </a:rPr>
              <a:t>Exam Access Arrangements</a:t>
            </a:r>
          </a:p>
          <a:p>
            <a:pPr marL="0" indent="0">
              <a:spcAft>
                <a:spcPts val="0"/>
              </a:spcAft>
              <a:buNone/>
              <a:defRPr/>
            </a:pPr>
            <a:r>
              <a:rPr lang="en-GB" sz="2000" dirty="0">
                <a:solidFill>
                  <a:prstClr val="black"/>
                </a:solidFill>
                <a:ea typeface="Calibri"/>
                <a:cs typeface="Calibr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gdrake@swchs.net</a:t>
            </a:r>
            <a:r>
              <a:rPr lang="en-GB" sz="2000" dirty="0">
                <a:solidFill>
                  <a:prstClr val="black"/>
                </a:solidFill>
                <a:ea typeface="Calibri"/>
                <a:cs typeface="Calibri"/>
              </a:rPr>
              <a:t>  </a:t>
            </a:r>
          </a:p>
        </p:txBody>
      </p:sp>
    </p:spTree>
    <p:extLst>
      <p:ext uri="{BB962C8B-B14F-4D97-AF65-F5344CB8AC3E}">
        <p14:creationId xmlns:p14="http://schemas.microsoft.com/office/powerpoint/2010/main" val="244856557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Text, logo&#10;&#10;Description automatically generated">
            <a:extLst>
              <a:ext uri="{FF2B5EF4-FFF2-40B4-BE49-F238E27FC236}">
                <a16:creationId xmlns:a16="http://schemas.microsoft.com/office/drawing/2014/main" id="{32AC0F4D-70A0-E754-ACF5-93BA8C95D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9218" y="276743"/>
            <a:ext cx="1716610" cy="1351437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9D736D4-08EE-A175-564E-12321E3B6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" name="Picture 1" descr="A red car with a white background&#10;&#10;Description automatically generated">
            <a:extLst>
              <a:ext uri="{FF2B5EF4-FFF2-40B4-BE49-F238E27FC236}">
                <a16:creationId xmlns:a16="http://schemas.microsoft.com/office/drawing/2014/main" id="{3A14D202-1848-9A42-DC6A-EB0C62299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0066" y="2020824"/>
            <a:ext cx="4634511" cy="3571931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69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3C06C40-6576-56BF-04AF-DE2B9A47C86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638" r="28543"/>
          <a:stretch>
            <a:fillRect/>
          </a:stretch>
        </p:blipFill>
        <p:spPr>
          <a:xfrm>
            <a:off x="937407" y="1892340"/>
            <a:ext cx="2253849" cy="3742828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95000"/>
                <a:lumOff val="5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1981882"/>
      </p:ext>
    </p:extLst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Text, logo&#10;&#10;Description automatically generated">
            <a:extLst>
              <a:ext uri="{FF2B5EF4-FFF2-40B4-BE49-F238E27FC236}">
                <a16:creationId xmlns:a16="http://schemas.microsoft.com/office/drawing/2014/main" id="{32AC0F4D-70A0-E754-ACF5-93BA8C95D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9218" y="276743"/>
            <a:ext cx="1716610" cy="1351437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9D736D4-08EE-A175-564E-12321E3B6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rgbClr val="19C23E"/>
                </a:solidFill>
              </a:rPr>
              <a:t>FIND THE  TUTOR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EDBDF5E-40A6-BB52-0CEB-01F0BE32F7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5190469"/>
              </p:ext>
            </p:extLst>
          </p:nvPr>
        </p:nvGraphicFramePr>
        <p:xfrm>
          <a:off x="685800" y="2017236"/>
          <a:ext cx="6896100" cy="3691890"/>
        </p:xfrm>
        <a:graphic>
          <a:graphicData uri="http://schemas.openxmlformats.org/drawingml/2006/table">
            <a:tbl>
              <a:tblPr/>
              <a:tblGrid>
                <a:gridCol w="1276350">
                  <a:extLst>
                    <a:ext uri="{9D8B030D-6E8A-4147-A177-3AD203B41FA5}">
                      <a16:colId xmlns:a16="http://schemas.microsoft.com/office/drawing/2014/main" val="164319062"/>
                    </a:ext>
                  </a:extLst>
                </a:gridCol>
                <a:gridCol w="4108866">
                  <a:extLst>
                    <a:ext uri="{9D8B030D-6E8A-4147-A177-3AD203B41FA5}">
                      <a16:colId xmlns:a16="http://schemas.microsoft.com/office/drawing/2014/main" val="690715256"/>
                    </a:ext>
                  </a:extLst>
                </a:gridCol>
                <a:gridCol w="1510884">
                  <a:extLst>
                    <a:ext uri="{9D8B030D-6E8A-4147-A177-3AD203B41FA5}">
                      <a16:colId xmlns:a16="http://schemas.microsoft.com/office/drawing/2014/main" val="2865567025"/>
                    </a:ext>
                  </a:extLst>
                </a:gridCol>
              </a:tblGrid>
              <a:tr h="361950"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13A​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Mr Wilson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</a:rPr>
                        <a:t>D9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2632029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13B​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Mrs Craddock/Dr Wood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</a:rPr>
                        <a:t>S1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7591540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13C​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Mrs  Makepeace/Mr Wheeler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</a:rPr>
                        <a:t>S2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940920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13D​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Miss Doddrell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  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</a:rPr>
                        <a:t>D5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7083531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13E​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Mr Culley-Morgan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​/ </a:t>
                      </a:r>
                      <a:r>
                        <a:rPr lang="en-US" sz="1800" b="0" i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Mrs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Macro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</a:rPr>
                        <a:t>D11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0026675"/>
                  </a:ext>
                </a:extLst>
              </a:tr>
              <a:tr h="400050"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13F​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Mrs  Church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</a:rPr>
                        <a:t>D7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1374838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13G​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Mr Syposz​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</a:rPr>
                        <a:t>D4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3826609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13H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Mrs Ogilvy/Mrs Johnston/Mrs Butler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</a:rPr>
                        <a:t>S3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8383882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13I​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Mrs Boulton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</a:rPr>
                        <a:t>D6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488846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13J​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Mr Weersing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</a:rPr>
                        <a:t>D10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7454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1793648"/>
      </p:ext>
    </p:extLst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58EC7C-C97A-51A8-76B0-5F0EF1565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Content Placeholder 4">
            <a:extLst>
              <a:ext uri="{FF2B5EF4-FFF2-40B4-BE49-F238E27FC236}">
                <a16:creationId xmlns:a16="http://schemas.microsoft.com/office/drawing/2014/main" id="{A302B99E-7135-C310-0F6E-B9C14674AD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64063" y="2683267"/>
            <a:ext cx="1044042" cy="649087"/>
          </a:xfrm>
        </p:spPr>
        <p:txBody>
          <a:bodyPr/>
          <a:lstStyle/>
          <a:p>
            <a:pPr marL="2286000" lvl="5" indent="0">
              <a:buFont typeface="Arial" panose="020B0604020202020204" pitchFamily="34" charset="0"/>
              <a:buNone/>
              <a:defRPr/>
            </a:pPr>
            <a:r>
              <a:rPr lang="en-GB" altLang="en-US"/>
              <a:t> </a:t>
            </a:r>
          </a:p>
        </p:txBody>
      </p:sp>
      <p:pic>
        <p:nvPicPr>
          <p:cNvPr id="3" name="Picture 4" descr="Text, logo&#10;&#10;Description automatically generated">
            <a:extLst>
              <a:ext uri="{FF2B5EF4-FFF2-40B4-BE49-F238E27FC236}">
                <a16:creationId xmlns:a16="http://schemas.microsoft.com/office/drawing/2014/main" id="{A083537C-F410-890D-F8C9-AD718CB755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0618" y="73230"/>
            <a:ext cx="1716610" cy="1351437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A72EB000-DA29-6940-F014-E6B064F86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203351"/>
      </p:ext>
    </p:extLst>
  </p:cSld>
  <p:clrMapOvr>
    <a:masterClrMapping/>
  </p:clrMapOvr>
  <p:transition spd="med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1.4|19.6|15.1|3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4BD96CF72E37847B3A4F1679A3D97FB" ma:contentTypeVersion="39" ma:contentTypeDescription="Create a new document." ma:contentTypeScope="" ma:versionID="296276a84c0627380b1083920ebead39">
  <xsd:schema xmlns:xsd="http://www.w3.org/2001/XMLSchema" xmlns:xs="http://www.w3.org/2001/XMLSchema" xmlns:p="http://schemas.microsoft.com/office/2006/metadata/properties" xmlns:ns3="d80a846e-664d-4b78-9f85-d1887f004176" xmlns:ns4="cf9c7789-41e2-4b81-bfa9-b14d0ce05ddc" targetNamespace="http://schemas.microsoft.com/office/2006/metadata/properties" ma:root="true" ma:fieldsID="0319d60dad01e9e794b31eb59368d875" ns3:_="" ns4:_="">
    <xsd:import namespace="d80a846e-664d-4b78-9f85-d1887f004176"/>
    <xsd:import namespace="cf9c7789-41e2-4b81-bfa9-b14d0ce05ddc"/>
    <xsd:element name="properties">
      <xsd:complexType>
        <xsd:sequence>
          <xsd:element name="documentManagement">
            <xsd:complexType>
              <xsd:all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ath_Settings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Distribution_Groups" minOccurs="0"/>
                <xsd:element ref="ns3:LMS_Mappings" minOccurs="0"/>
                <xsd:element ref="ns3:MediaServiceAutoKeyPoints" minOccurs="0"/>
                <xsd:element ref="ns3:MediaServiceKeyPoints" minOccurs="0"/>
                <xsd:element ref="ns3:Teams_Channel_Section_Location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0a846e-664d-4b78-9f85-d1887f004176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CultureName" ma:index="10" nillable="true" ma:displayName="Culture Name" ma:internalName="CultureName">
      <xsd:simpleType>
        <xsd:restriction base="dms:Text"/>
      </xsd:simpleType>
    </xsd:element>
    <xsd:element name="AppVersion" ma:index="11" nillable="true" ma:displayName="App Version" ma:internalName="AppVersion">
      <xsd:simpleType>
        <xsd:restriction base="dms:Text"/>
      </xsd:simpleType>
    </xsd:element>
    <xsd:element name="TeamsChannelId" ma:index="12" nillable="true" ma:displayName="Teams Channel Id" ma:internalName="TeamsChannelId">
      <xsd:simpleType>
        <xsd:restriction base="dms:Text"/>
      </xsd:simpleType>
    </xsd:element>
    <xsd:element name="Owner" ma:index="13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4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5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16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7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8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19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20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1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2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3" nillable="true" ma:displayName="Is Collaboration Space Locked" ma:internalName="Is_Collaboration_Space_Locked">
      <xsd:simpleType>
        <xsd:restriction base="dms:Boolean"/>
      </xsd:simpleType>
    </xsd:element>
    <xsd:element name="IsNotebookLocked" ma:index="24" nillable="true" ma:displayName="Is Notebook Locked" ma:internalName="IsNotebookLocked">
      <xsd:simpleType>
        <xsd:restriction base="dms:Boolean"/>
      </xsd:simpleType>
    </xsd:element>
    <xsd:element name="MediaServiceMetadata" ma:index="2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hidden="true" ma:internalName="MediaServiceFastMetadata" ma:readOnly="true">
      <xsd:simpleType>
        <xsd:restriction base="dms:Note"/>
      </xsd:simpleType>
    </xsd:element>
    <xsd:element name="Math_Settings" ma:index="30" nillable="true" ma:displayName="Math Settings" ma:internalName="Math_Settings">
      <xsd:simpleType>
        <xsd:restriction base="dms:Text"/>
      </xsd:simpleType>
    </xsd:element>
    <xsd:element name="MediaServiceDateTaken" ma:index="3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2" nillable="true" ma:displayName="Tags" ma:internalName="MediaServiceAutoTags" ma:readOnly="true">
      <xsd:simpleType>
        <xsd:restriction base="dms:Text"/>
      </xsd:simpleType>
    </xsd:element>
    <xsd:element name="MediaServiceOCR" ma:index="3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34" nillable="true" ma:displayName="Location" ma:internalName="MediaServiceLocation" ma:readOnly="true">
      <xsd:simpleType>
        <xsd:restriction base="dms:Text"/>
      </xsd:simpleType>
    </xsd:element>
    <xsd:element name="MediaServiceGenerationTime" ma:index="3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6" nillable="true" ma:displayName="MediaServiceEventHashCode" ma:hidden="true" ma:internalName="MediaServiceEventHashCode" ma:readOnly="true">
      <xsd:simpleType>
        <xsd:restriction base="dms:Text"/>
      </xsd:simpleType>
    </xsd:element>
    <xsd:element name="Distribution_Groups" ma:index="37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8" nillable="true" ma:displayName="LMS Mappings" ma:internalName="LMS_Mappings">
      <xsd:simpleType>
        <xsd:restriction base="dms:Note">
          <xsd:maxLength value="255"/>
        </xsd:restriction>
      </xsd:simpleType>
    </xsd:element>
    <xsd:element name="MediaServiceAutoKeyPoints" ma:index="3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4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Teams_Channel_Section_Location" ma:index="41" nillable="true" ma:displayName="Teams Channel Section Location" ma:internalName="Teams_Channel_Section_Location">
      <xsd:simpleType>
        <xsd:restriction base="dms:Text"/>
      </xsd:simpleType>
    </xsd:element>
    <xsd:element name="MediaLengthInSeconds" ma:index="42" nillable="true" ma:displayName="Length (seconds)" ma:internalName="MediaLengthInSeconds" ma:readOnly="true">
      <xsd:simpleType>
        <xsd:restriction base="dms:Unknown"/>
      </xsd:simpleType>
    </xsd:element>
    <xsd:element name="_activity" ma:index="43" nillable="true" ma:displayName="_activity" ma:hidden="true" ma:internalName="_activity">
      <xsd:simpleType>
        <xsd:restriction base="dms:Note"/>
      </xsd:simpleType>
    </xsd:element>
    <xsd:element name="MediaServiceObjectDetectorVersions" ma:index="4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46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9c7789-41e2-4b81-bfa9-b14d0ce05ddc" elementFormDefault="qualified">
    <xsd:import namespace="http://schemas.microsoft.com/office/2006/documentManagement/types"/>
    <xsd:import namespace="http://schemas.microsoft.com/office/infopath/2007/PartnerControls"/>
    <xsd:element name="SharedWithUsers" ma:index="2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udents xmlns="d80a846e-664d-4b78-9f85-d1887f004176">
      <UserInfo>
        <DisplayName/>
        <AccountId xsi:nil="true"/>
        <AccountType/>
      </UserInfo>
    </Students>
    <Self_Registration_Enabled xmlns="d80a846e-664d-4b78-9f85-d1887f004176" xsi:nil="true"/>
    <Is_Collaboration_Space_Locked xmlns="d80a846e-664d-4b78-9f85-d1887f004176" xsi:nil="true"/>
    <Teams_Channel_Section_Location xmlns="d80a846e-664d-4b78-9f85-d1887f004176" xsi:nil="true"/>
    <AppVersion xmlns="d80a846e-664d-4b78-9f85-d1887f004176" xsi:nil="true"/>
    <IsNotebookLocked xmlns="d80a846e-664d-4b78-9f85-d1887f004176" xsi:nil="true"/>
    <NotebookType xmlns="d80a846e-664d-4b78-9f85-d1887f004176" xsi:nil="true"/>
    <CultureName xmlns="d80a846e-664d-4b78-9f85-d1887f004176" xsi:nil="true"/>
    <Has_Teacher_Only_SectionGroup xmlns="d80a846e-664d-4b78-9f85-d1887f004176" xsi:nil="true"/>
    <TeamsChannelId xmlns="d80a846e-664d-4b78-9f85-d1887f004176" xsi:nil="true"/>
    <Owner xmlns="d80a846e-664d-4b78-9f85-d1887f004176">
      <UserInfo>
        <DisplayName/>
        <AccountId xsi:nil="true"/>
        <AccountType/>
      </UserInfo>
    </Owner>
    <Teachers xmlns="d80a846e-664d-4b78-9f85-d1887f004176">
      <UserInfo>
        <DisplayName/>
        <AccountId xsi:nil="true"/>
        <AccountType/>
      </UserInfo>
    </Teachers>
    <Distribution_Groups xmlns="d80a846e-664d-4b78-9f85-d1887f004176" xsi:nil="true"/>
    <LMS_Mappings xmlns="d80a846e-664d-4b78-9f85-d1887f004176" xsi:nil="true"/>
    <Math_Settings xmlns="d80a846e-664d-4b78-9f85-d1887f004176" xsi:nil="true"/>
    <DefaultSectionNames xmlns="d80a846e-664d-4b78-9f85-d1887f004176" xsi:nil="true"/>
    <_activity xmlns="d80a846e-664d-4b78-9f85-d1887f004176" xsi:nil="true"/>
    <Invited_Teachers xmlns="d80a846e-664d-4b78-9f85-d1887f004176" xsi:nil="true"/>
    <Invited_Students xmlns="d80a846e-664d-4b78-9f85-d1887f004176" xsi:nil="true"/>
    <FolderType xmlns="d80a846e-664d-4b78-9f85-d1887f004176" xsi:nil="true"/>
    <Student_Groups xmlns="d80a846e-664d-4b78-9f85-d1887f004176">
      <UserInfo>
        <DisplayName/>
        <AccountId xsi:nil="true"/>
        <AccountType/>
      </UserInfo>
    </Student_Groups>
    <Templates xmlns="d80a846e-664d-4b78-9f85-d1887f004176" xsi:nil="true"/>
  </documentManagement>
</p:properties>
</file>

<file path=customXml/itemProps1.xml><?xml version="1.0" encoding="utf-8"?>
<ds:datastoreItem xmlns:ds="http://schemas.openxmlformats.org/officeDocument/2006/customXml" ds:itemID="{F142B97C-0C4D-4464-AD4C-A0F4111191A6}">
  <ds:schemaRefs>
    <ds:schemaRef ds:uri="cf9c7789-41e2-4b81-bfa9-b14d0ce05ddc"/>
    <ds:schemaRef ds:uri="d80a846e-664d-4b78-9f85-d1887f00417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1AE97D23-56CD-4638-AAC3-5334858A4B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D58AC5-BF9F-41F6-8D5F-5E9F9C793122}">
  <ds:schemaRefs>
    <ds:schemaRef ds:uri="cf9c7789-41e2-4b81-bfa9-b14d0ce05ddc"/>
    <ds:schemaRef ds:uri="d80a846e-664d-4b78-9f85-d1887f00417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1331</Words>
  <Application>Microsoft Office PowerPoint</Application>
  <PresentationFormat>On-screen Show (4:3)</PresentationFormat>
  <Paragraphs>267</Paragraphs>
  <Slides>30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Aptos</vt:lpstr>
      <vt:lpstr>Arial</vt:lpstr>
      <vt:lpstr>Calibri</vt:lpstr>
      <vt:lpstr>Calibri Light</vt:lpstr>
      <vt:lpstr>Segoe UI</vt:lpstr>
      <vt:lpstr>Office Theme</vt:lpstr>
      <vt:lpstr>Office Theme</vt:lpstr>
      <vt:lpstr>PowerPoint Presentation</vt:lpstr>
      <vt:lpstr>PowerPoint Presentation</vt:lpstr>
      <vt:lpstr>A Level Results </vt:lpstr>
      <vt:lpstr>CTEC and BTEC Awards</vt:lpstr>
      <vt:lpstr>Our Progress</vt:lpstr>
      <vt:lpstr>PowerPoint Presentation</vt:lpstr>
      <vt:lpstr>University Choices </vt:lpstr>
      <vt:lpstr>Approximately 50% of the course at Key Stage 5 is taught…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Student actually achieved C C C </vt:lpstr>
      <vt:lpstr>PowerPoint Presentation</vt:lpstr>
      <vt:lpstr>Artificial Intelligence  </vt:lpstr>
      <vt:lpstr>PowerPoint Presentation</vt:lpstr>
      <vt:lpstr>PowerPoint Presentation</vt:lpstr>
      <vt:lpstr>PowerPoint Presentation</vt:lpstr>
      <vt:lpstr>The Sixth Form Team</vt:lpstr>
      <vt:lpstr>PowerPoint Presentation</vt:lpstr>
      <vt:lpstr>PowerPoint Presentation</vt:lpstr>
      <vt:lpstr>PowerPoint Presentation</vt:lpstr>
      <vt:lpstr>What support does SWCHS offer? </vt:lpstr>
      <vt:lpstr>Next Steps Key Takeaways</vt:lpstr>
      <vt:lpstr>PowerPoint Presentation</vt:lpstr>
      <vt:lpstr>PowerPoint Presentation</vt:lpstr>
      <vt:lpstr>PowerPoint Presentation</vt:lpstr>
      <vt:lpstr>FIND THE  TUTOR</vt:lpstr>
      <vt:lpstr>PowerPoint Presentation</vt:lpstr>
    </vt:vector>
  </TitlesOfParts>
  <Company>SWCHS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13 year ahead</dc:title>
  <dc:creator>Mrs Cox</dc:creator>
  <cp:lastModifiedBy>Mr M Hansard</cp:lastModifiedBy>
  <cp:revision>97</cp:revision>
  <cp:lastPrinted>2016-09-20T17:03:50Z</cp:lastPrinted>
  <dcterms:created xsi:type="dcterms:W3CDTF">2014-09-09T11:22:39Z</dcterms:created>
  <dcterms:modified xsi:type="dcterms:W3CDTF">2026-09-10T15:46:45Z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0x01010024BD96CF72E37847B3A4F1679A3D97FB</vt:lpwstr>
  </property>
</Properties>
</file>