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689" r:id="rId5"/>
  </p:sldMasterIdLst>
  <p:notesMasterIdLst>
    <p:notesMasterId r:id="rId42"/>
  </p:notesMasterIdLst>
  <p:sldIdLst>
    <p:sldId id="256" r:id="rId6"/>
    <p:sldId id="267" r:id="rId7"/>
    <p:sldId id="257" r:id="rId8"/>
    <p:sldId id="262" r:id="rId9"/>
    <p:sldId id="259" r:id="rId10"/>
    <p:sldId id="554" r:id="rId11"/>
    <p:sldId id="261" r:id="rId12"/>
    <p:sldId id="560" r:id="rId13"/>
    <p:sldId id="263" r:id="rId14"/>
    <p:sldId id="558" r:id="rId15"/>
    <p:sldId id="557" r:id="rId16"/>
    <p:sldId id="559" r:id="rId17"/>
    <p:sldId id="434" r:id="rId18"/>
    <p:sldId id="435" r:id="rId19"/>
    <p:sldId id="258" r:id="rId20"/>
    <p:sldId id="503" r:id="rId21"/>
    <p:sldId id="561" r:id="rId22"/>
    <p:sldId id="562" r:id="rId23"/>
    <p:sldId id="555" r:id="rId24"/>
    <p:sldId id="395" r:id="rId25"/>
    <p:sldId id="479" r:id="rId26"/>
    <p:sldId id="552" r:id="rId27"/>
    <p:sldId id="397" r:id="rId28"/>
    <p:sldId id="548" r:id="rId29"/>
    <p:sldId id="547" r:id="rId30"/>
    <p:sldId id="473" r:id="rId31"/>
    <p:sldId id="495" r:id="rId32"/>
    <p:sldId id="550" r:id="rId33"/>
    <p:sldId id="475" r:id="rId34"/>
    <p:sldId id="553" r:id="rId35"/>
    <p:sldId id="551" r:id="rId36"/>
    <p:sldId id="265" r:id="rId37"/>
    <p:sldId id="269" r:id="rId38"/>
    <p:sldId id="270" r:id="rId39"/>
    <p:sldId id="268" r:id="rId40"/>
    <p:sldId id="26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570B09-8B8B-4FD6-B4D7-43CAFBBD427E}" v="12" dt="2025-09-15T10:07:21.715"/>
    <p1510:client id="{7BDCE7F9-C6E7-AF6D-A1F5-4880F813E322}" v="15" dt="2025-09-16T07:04:14.908"/>
    <p1510:client id="{D4ABF660-EB3F-8342-8718-84211F00A8EF}" v="1" dt="2025-09-17T08:10:49.4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7BDCE7F9-C6E7-AF6D-A1F5-4880F813E322}"/>
    <pc:docChg chg="modSld">
      <pc:chgData name="" userId="" providerId="" clId="Web-{7BDCE7F9-C6E7-AF6D-A1F5-4880F813E322}" dt="2025-09-16T07:01:30.889" v="3" actId="20577"/>
      <pc:docMkLst>
        <pc:docMk/>
      </pc:docMkLst>
      <pc:sldChg chg="modSp">
        <pc:chgData name="" userId="" providerId="" clId="Web-{7BDCE7F9-C6E7-AF6D-A1F5-4880F813E322}" dt="2025-09-16T07:01:30.889" v="3" actId="20577"/>
        <pc:sldMkLst>
          <pc:docMk/>
          <pc:sldMk cId="2079872575" sldId="256"/>
        </pc:sldMkLst>
        <pc:spChg chg="mod">
          <ac:chgData name="" userId="" providerId="" clId="Web-{7BDCE7F9-C6E7-AF6D-A1F5-4880F813E322}" dt="2025-09-16T07:01:30.889" v="3" actId="20577"/>
          <ac:spMkLst>
            <pc:docMk/>
            <pc:sldMk cId="2079872575" sldId="256"/>
            <ac:spMk id="3" creationId="{E109EA21-ED60-A4C5-123A-FA410BE2F5BE}"/>
          </ac:spMkLst>
        </pc:spChg>
      </pc:sldChg>
    </pc:docChg>
  </pc:docChgLst>
  <pc:docChgLst>
    <pc:chgData name="Miss L Coates" userId="S::stflacoa@swchs.net::5937dd79-8dc0-43de-ba69-1770ace8f48d" providerId="AD" clId="Web-{D4ABF660-EB3F-8342-8718-84211F00A8EF}"/>
    <pc:docChg chg="modSld">
      <pc:chgData name="Miss L Coates" userId="S::stflacoa@swchs.net::5937dd79-8dc0-43de-ba69-1770ace8f48d" providerId="AD" clId="Web-{D4ABF660-EB3F-8342-8718-84211F00A8EF}" dt="2025-09-17T08:10:49.426" v="0" actId="20577"/>
      <pc:docMkLst>
        <pc:docMk/>
      </pc:docMkLst>
      <pc:sldChg chg="modSp">
        <pc:chgData name="Miss L Coates" userId="S::stflacoa@swchs.net::5937dd79-8dc0-43de-ba69-1770ace8f48d" providerId="AD" clId="Web-{D4ABF660-EB3F-8342-8718-84211F00A8EF}" dt="2025-09-17T08:10:49.426" v="0" actId="20577"/>
        <pc:sldMkLst>
          <pc:docMk/>
          <pc:sldMk cId="2079872575" sldId="256"/>
        </pc:sldMkLst>
        <pc:spChg chg="mod">
          <ac:chgData name="Miss L Coates" userId="S::stflacoa@swchs.net::5937dd79-8dc0-43de-ba69-1770ace8f48d" providerId="AD" clId="Web-{D4ABF660-EB3F-8342-8718-84211F00A8EF}" dt="2025-09-17T08:10:49.426" v="0" actId="20577"/>
          <ac:spMkLst>
            <pc:docMk/>
            <pc:sldMk cId="2079872575" sldId="256"/>
            <ac:spMk id="3" creationId="{E109EA21-ED60-A4C5-123A-FA410BE2F5BE}"/>
          </ac:spMkLst>
        </pc:spChg>
      </pc:sldChg>
    </pc:docChg>
  </pc:docChgLst>
  <pc:docChgLst>
    <pc:chgData name="Miss L Coates" userId="S::stflacoa@swchs.net::5937dd79-8dc0-43de-ba69-1770ace8f48d" providerId="AD" clId="Web-{73570B09-8B8B-4FD6-B4D7-43CAFBBD427E}"/>
    <pc:docChg chg="addSld">
      <pc:chgData name="Miss L Coates" userId="S::stflacoa@swchs.net::5937dd79-8dc0-43de-ba69-1770ace8f48d" providerId="AD" clId="Web-{73570B09-8B8B-4FD6-B4D7-43CAFBBD427E}" dt="2025-09-15T10:07:21.715" v="11"/>
      <pc:docMkLst>
        <pc:docMk/>
      </pc:docMkLst>
      <pc:sldChg chg="add">
        <pc:chgData name="Miss L Coates" userId="S::stflacoa@swchs.net::5937dd79-8dc0-43de-ba69-1770ace8f48d" providerId="AD" clId="Web-{73570B09-8B8B-4FD6-B4D7-43CAFBBD427E}" dt="2025-09-15T10:07:20.933" v="0"/>
        <pc:sldMkLst>
          <pc:docMk/>
          <pc:sldMk cId="4064658926" sldId="395"/>
        </pc:sldMkLst>
      </pc:sldChg>
      <pc:sldChg chg="add">
        <pc:chgData name="Miss L Coates" userId="S::stflacoa@swchs.net::5937dd79-8dc0-43de-ba69-1770ace8f48d" providerId="AD" clId="Web-{73570B09-8B8B-4FD6-B4D7-43CAFBBD427E}" dt="2025-09-15T10:07:21.137" v="3"/>
        <pc:sldMkLst>
          <pc:docMk/>
          <pc:sldMk cId="3054738006" sldId="397"/>
        </pc:sldMkLst>
      </pc:sldChg>
      <pc:sldChg chg="add">
        <pc:chgData name="Miss L Coates" userId="S::stflacoa@swchs.net::5937dd79-8dc0-43de-ba69-1770ace8f48d" providerId="AD" clId="Web-{73570B09-8B8B-4FD6-B4D7-43CAFBBD427E}" dt="2025-09-15T10:07:21.277" v="6"/>
        <pc:sldMkLst>
          <pc:docMk/>
          <pc:sldMk cId="4276441935" sldId="473"/>
        </pc:sldMkLst>
      </pc:sldChg>
      <pc:sldChg chg="add">
        <pc:chgData name="Miss L Coates" userId="S::stflacoa@swchs.net::5937dd79-8dc0-43de-ba69-1770ace8f48d" providerId="AD" clId="Web-{73570B09-8B8B-4FD6-B4D7-43CAFBBD427E}" dt="2025-09-15T10:07:21.496" v="9"/>
        <pc:sldMkLst>
          <pc:docMk/>
          <pc:sldMk cId="263476720" sldId="475"/>
        </pc:sldMkLst>
      </pc:sldChg>
      <pc:sldChg chg="add">
        <pc:chgData name="Miss L Coates" userId="S::stflacoa@swchs.net::5937dd79-8dc0-43de-ba69-1770ace8f48d" providerId="AD" clId="Web-{73570B09-8B8B-4FD6-B4D7-43CAFBBD427E}" dt="2025-09-15T10:07:20.965" v="1"/>
        <pc:sldMkLst>
          <pc:docMk/>
          <pc:sldMk cId="2227120197" sldId="479"/>
        </pc:sldMkLst>
      </pc:sldChg>
      <pc:sldChg chg="add">
        <pc:chgData name="Miss L Coates" userId="S::stflacoa@swchs.net::5937dd79-8dc0-43de-ba69-1770ace8f48d" providerId="AD" clId="Web-{73570B09-8B8B-4FD6-B4D7-43CAFBBD427E}" dt="2025-09-15T10:07:21.340" v="7"/>
        <pc:sldMkLst>
          <pc:docMk/>
          <pc:sldMk cId="745891775" sldId="495"/>
        </pc:sldMkLst>
      </pc:sldChg>
      <pc:sldChg chg="add">
        <pc:chgData name="Miss L Coates" userId="S::stflacoa@swchs.net::5937dd79-8dc0-43de-ba69-1770ace8f48d" providerId="AD" clId="Web-{73570B09-8B8B-4FD6-B4D7-43CAFBBD427E}" dt="2025-09-15T10:07:21.215" v="5"/>
        <pc:sldMkLst>
          <pc:docMk/>
          <pc:sldMk cId="3933088231" sldId="547"/>
        </pc:sldMkLst>
      </pc:sldChg>
      <pc:sldChg chg="add">
        <pc:chgData name="Miss L Coates" userId="S::stflacoa@swchs.net::5937dd79-8dc0-43de-ba69-1770ace8f48d" providerId="AD" clId="Web-{73570B09-8B8B-4FD6-B4D7-43CAFBBD427E}" dt="2025-09-15T10:07:21.184" v="4"/>
        <pc:sldMkLst>
          <pc:docMk/>
          <pc:sldMk cId="4206961569" sldId="548"/>
        </pc:sldMkLst>
      </pc:sldChg>
      <pc:sldChg chg="add">
        <pc:chgData name="Miss L Coates" userId="S::stflacoa@swchs.net::5937dd79-8dc0-43de-ba69-1770ace8f48d" providerId="AD" clId="Web-{73570B09-8B8B-4FD6-B4D7-43CAFBBD427E}" dt="2025-09-15T10:07:21.387" v="8"/>
        <pc:sldMkLst>
          <pc:docMk/>
          <pc:sldMk cId="703710902" sldId="550"/>
        </pc:sldMkLst>
      </pc:sldChg>
      <pc:sldChg chg="add">
        <pc:chgData name="Miss L Coates" userId="S::stflacoa@swchs.net::5937dd79-8dc0-43de-ba69-1770ace8f48d" providerId="AD" clId="Web-{73570B09-8B8B-4FD6-B4D7-43CAFBBD427E}" dt="2025-09-15T10:07:21.715" v="11"/>
        <pc:sldMkLst>
          <pc:docMk/>
          <pc:sldMk cId="761087532" sldId="551"/>
        </pc:sldMkLst>
      </pc:sldChg>
      <pc:sldChg chg="add">
        <pc:chgData name="Miss L Coates" userId="S::stflacoa@swchs.net::5937dd79-8dc0-43de-ba69-1770ace8f48d" providerId="AD" clId="Web-{73570B09-8B8B-4FD6-B4D7-43CAFBBD427E}" dt="2025-09-15T10:07:21.090" v="2"/>
        <pc:sldMkLst>
          <pc:docMk/>
          <pc:sldMk cId="2675054153" sldId="552"/>
        </pc:sldMkLst>
      </pc:sldChg>
      <pc:sldChg chg="add">
        <pc:chgData name="Miss L Coates" userId="S::stflacoa@swchs.net::5937dd79-8dc0-43de-ba69-1770ace8f48d" providerId="AD" clId="Web-{73570B09-8B8B-4FD6-B4D7-43CAFBBD427E}" dt="2025-09-15T10:07:21.590" v="10"/>
        <pc:sldMkLst>
          <pc:docMk/>
          <pc:sldMk cId="2872693267" sldId="553"/>
        </pc:sldMkLst>
      </pc:sldChg>
    </pc:docChg>
  </pc:docChgLst>
  <pc:docChgLst>
    <pc:chgData name="Mr R HANCOCK" userId="S::stfrohan@swchs.net::6c73bc8c-66dc-49b3-a3cb-062dc3fc8f3f" providerId="AD" clId="Web-{7BDCE7F9-C6E7-AF6D-A1F5-4880F813E322}"/>
    <pc:docChg chg="modSld">
      <pc:chgData name="Mr R HANCOCK" userId="S::stfrohan@swchs.net::6c73bc8c-66dc-49b3-a3cb-062dc3fc8f3f" providerId="AD" clId="Web-{7BDCE7F9-C6E7-AF6D-A1F5-4880F813E322}" dt="2025-09-16T07:04:14.533" v="8" actId="20577"/>
      <pc:docMkLst>
        <pc:docMk/>
      </pc:docMkLst>
      <pc:sldChg chg="modSp">
        <pc:chgData name="Mr R HANCOCK" userId="S::stfrohan@swchs.net::6c73bc8c-66dc-49b3-a3cb-062dc3fc8f3f" providerId="AD" clId="Web-{7BDCE7F9-C6E7-AF6D-A1F5-4880F813E322}" dt="2025-09-16T07:04:14.533" v="8" actId="20577"/>
        <pc:sldMkLst>
          <pc:docMk/>
          <pc:sldMk cId="3542024042" sldId="267"/>
        </pc:sldMkLst>
        <pc:spChg chg="mod">
          <ac:chgData name="Mr R HANCOCK" userId="S::stfrohan@swchs.net::6c73bc8c-66dc-49b3-a3cb-062dc3fc8f3f" providerId="AD" clId="Web-{7BDCE7F9-C6E7-AF6D-A1F5-4880F813E322}" dt="2025-09-16T07:04:14.533" v="8" actId="20577"/>
          <ac:spMkLst>
            <pc:docMk/>
            <pc:sldMk cId="3542024042" sldId="267"/>
            <ac:spMk id="3" creationId="{62E7EA5C-58E2-40E4-8743-D74246BD8109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63D70F-C151-4938-A1FD-10131E9DAE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1BF7787E-8E80-464F-BAF7-2FE7D8F5E54E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1"/>
            <a:t>Monday</a:t>
          </a:r>
          <a:r>
            <a:rPr lang="en-GB"/>
            <a:t> –</a:t>
          </a:r>
          <a:r>
            <a:rPr lang="en-GB">
              <a:latin typeface="Calibri Light" panose="020F0302020204030204"/>
            </a:rPr>
            <a:t> Assembly </a:t>
          </a:r>
          <a:endParaRPr lang="en-GB"/>
        </a:p>
      </dgm:t>
    </dgm:pt>
    <dgm:pt modelId="{F253A1FF-4AD6-4A64-8E01-E07836F43EAF}" type="parTrans" cxnId="{9F932392-773E-43BE-B6B6-0058716EA362}">
      <dgm:prSet/>
      <dgm:spPr/>
      <dgm:t>
        <a:bodyPr/>
        <a:lstStyle/>
        <a:p>
          <a:endParaRPr lang="en-US"/>
        </a:p>
      </dgm:t>
    </dgm:pt>
    <dgm:pt modelId="{FE1C08DD-A0E8-42AB-B9E2-A4D5D52EA7B7}" type="sibTrans" cxnId="{9F932392-773E-43BE-B6B6-0058716EA362}">
      <dgm:prSet/>
      <dgm:spPr/>
      <dgm:t>
        <a:bodyPr/>
        <a:lstStyle/>
        <a:p>
          <a:endParaRPr lang="en-US"/>
        </a:p>
      </dgm:t>
    </dgm:pt>
    <dgm:pt modelId="{284556A7-8CB6-4790-B3A6-5A1245C28220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1"/>
            <a:t>Tuesday</a:t>
          </a:r>
          <a:r>
            <a:rPr lang="en-GB"/>
            <a:t> –</a:t>
          </a:r>
          <a:r>
            <a:rPr lang="en-GB">
              <a:latin typeface="Calibri Light" panose="020F0302020204030204"/>
            </a:rPr>
            <a:t>Year 11 notices </a:t>
          </a:r>
          <a:endParaRPr lang="en-GB"/>
        </a:p>
      </dgm:t>
    </dgm:pt>
    <dgm:pt modelId="{A4B00412-732C-445B-911A-DE56EDC1581A}" type="parTrans" cxnId="{48D39AB9-8322-4851-AED9-3A3032D3931F}">
      <dgm:prSet/>
      <dgm:spPr/>
      <dgm:t>
        <a:bodyPr/>
        <a:lstStyle/>
        <a:p>
          <a:endParaRPr lang="en-US"/>
        </a:p>
      </dgm:t>
    </dgm:pt>
    <dgm:pt modelId="{19B0D611-21B2-4ED1-9E12-B349BEAD547F}" type="sibTrans" cxnId="{48D39AB9-8322-4851-AED9-3A3032D3931F}">
      <dgm:prSet/>
      <dgm:spPr/>
      <dgm:t>
        <a:bodyPr/>
        <a:lstStyle/>
        <a:p>
          <a:endParaRPr lang="en-US"/>
        </a:p>
      </dgm:t>
    </dgm:pt>
    <dgm:pt modelId="{EF4FC62A-2460-4DB7-BD57-CC41CEE6DD16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1"/>
            <a:t>Friday </a:t>
          </a:r>
          <a:r>
            <a:rPr lang="en-GB" b="1">
              <a:latin typeface="Calibri Light" panose="020F0302020204030204"/>
            </a:rPr>
            <a:t>– Tutor choice </a:t>
          </a:r>
          <a:endParaRPr lang="en-GB" b="1"/>
        </a:p>
      </dgm:t>
    </dgm:pt>
    <dgm:pt modelId="{7F02A879-CABA-4A2E-857D-01C5201D3193}" type="parTrans" cxnId="{560D4561-835C-4BEC-9378-A475862B319E}">
      <dgm:prSet/>
      <dgm:spPr/>
      <dgm:t>
        <a:bodyPr/>
        <a:lstStyle/>
        <a:p>
          <a:endParaRPr lang="en-US"/>
        </a:p>
      </dgm:t>
    </dgm:pt>
    <dgm:pt modelId="{8DC04209-8A33-43D5-A2C0-9089001AF5DF}" type="sibTrans" cxnId="{560D4561-835C-4BEC-9378-A475862B319E}">
      <dgm:prSet/>
      <dgm:spPr/>
      <dgm:t>
        <a:bodyPr/>
        <a:lstStyle/>
        <a:p>
          <a:endParaRPr lang="en-US"/>
        </a:p>
      </dgm:t>
    </dgm:pt>
    <dgm:pt modelId="{DF51BB1C-CADB-4BC5-9B9B-DB7B65DD2E26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1"/>
            <a:t>Thursday –</a:t>
          </a:r>
          <a:r>
            <a:rPr lang="en-GB" b="1">
              <a:latin typeface="Calibri Light" panose="020F0302020204030204"/>
            </a:rPr>
            <a:t> Reading</a:t>
          </a:r>
          <a:endParaRPr lang="en-GB" b="1"/>
        </a:p>
      </dgm:t>
    </dgm:pt>
    <dgm:pt modelId="{5468C252-E924-4767-AA4D-EF029CDC1322}" type="sibTrans" cxnId="{ABDF1633-85F7-4D32-A530-E380D1C92BB7}">
      <dgm:prSet/>
      <dgm:spPr/>
      <dgm:t>
        <a:bodyPr/>
        <a:lstStyle/>
        <a:p>
          <a:endParaRPr lang="en-US"/>
        </a:p>
      </dgm:t>
    </dgm:pt>
    <dgm:pt modelId="{76281F27-10A3-421A-BF8C-89F302A901F3}" type="parTrans" cxnId="{ABDF1633-85F7-4D32-A530-E380D1C92BB7}">
      <dgm:prSet/>
      <dgm:spPr/>
      <dgm:t>
        <a:bodyPr/>
        <a:lstStyle/>
        <a:p>
          <a:endParaRPr lang="en-US"/>
        </a:p>
      </dgm:t>
    </dgm:pt>
    <dgm:pt modelId="{D325457B-F175-4D02-A50A-EE33BD9444EF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1"/>
            <a:t>Wednesday –</a:t>
          </a:r>
          <a:r>
            <a:rPr lang="en-GB" b="1">
              <a:latin typeface="Calibri Light" panose="020F0302020204030204"/>
            </a:rPr>
            <a:t> Student Voice and current affairs </a:t>
          </a:r>
          <a:endParaRPr lang="en-GB" b="1"/>
        </a:p>
      </dgm:t>
    </dgm:pt>
    <dgm:pt modelId="{C32F3313-4A1F-4119-B714-3F45989BE7DC}" type="sibTrans" cxnId="{063B29D7-176A-4755-8C10-E99930B497F9}">
      <dgm:prSet/>
      <dgm:spPr/>
      <dgm:t>
        <a:bodyPr/>
        <a:lstStyle/>
        <a:p>
          <a:endParaRPr lang="en-US"/>
        </a:p>
      </dgm:t>
    </dgm:pt>
    <dgm:pt modelId="{718E7B34-0F16-4512-8B17-DEA2B4B2A2C1}" type="parTrans" cxnId="{063B29D7-176A-4755-8C10-E99930B497F9}">
      <dgm:prSet/>
      <dgm:spPr/>
      <dgm:t>
        <a:bodyPr/>
        <a:lstStyle/>
        <a:p>
          <a:endParaRPr lang="en-US"/>
        </a:p>
      </dgm:t>
    </dgm:pt>
    <dgm:pt modelId="{67EF168E-AF4F-4025-90AA-10C96F0E2BE0}" type="pres">
      <dgm:prSet presAssocID="{7A63D70F-C151-4938-A1FD-10131E9DAE99}" presName="root" presStyleCnt="0">
        <dgm:presLayoutVars>
          <dgm:dir/>
          <dgm:resizeHandles val="exact"/>
        </dgm:presLayoutVars>
      </dgm:prSet>
      <dgm:spPr/>
    </dgm:pt>
    <dgm:pt modelId="{59E5C733-07AD-43C5-8A6F-29E7E453D0B2}" type="pres">
      <dgm:prSet presAssocID="{1BF7787E-8E80-464F-BAF7-2FE7D8F5E54E}" presName="compNode" presStyleCnt="0"/>
      <dgm:spPr/>
    </dgm:pt>
    <dgm:pt modelId="{2812EFDC-9C23-477F-A345-EBDC95539350}" type="pres">
      <dgm:prSet presAssocID="{1BF7787E-8E80-464F-BAF7-2FE7D8F5E54E}" presName="bgRect" presStyleLbl="bgShp" presStyleIdx="0" presStyleCnt="5"/>
      <dgm:spPr/>
    </dgm:pt>
    <dgm:pt modelId="{D4800E67-19A3-4B1A-B244-F8CAE4E26536}" type="pres">
      <dgm:prSet presAssocID="{1BF7787E-8E80-464F-BAF7-2FE7D8F5E54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1C0F08DF-D36D-4A16-9F5A-2406EFA99E39}" type="pres">
      <dgm:prSet presAssocID="{1BF7787E-8E80-464F-BAF7-2FE7D8F5E54E}" presName="spaceRect" presStyleCnt="0"/>
      <dgm:spPr/>
    </dgm:pt>
    <dgm:pt modelId="{0EDA53DB-0ED1-4C1C-8BFD-5DD384F5318B}" type="pres">
      <dgm:prSet presAssocID="{1BF7787E-8E80-464F-BAF7-2FE7D8F5E54E}" presName="parTx" presStyleLbl="revTx" presStyleIdx="0" presStyleCnt="5">
        <dgm:presLayoutVars>
          <dgm:chMax val="0"/>
          <dgm:chPref val="0"/>
        </dgm:presLayoutVars>
      </dgm:prSet>
      <dgm:spPr/>
    </dgm:pt>
    <dgm:pt modelId="{C74697E2-5AC9-4FFF-91D1-9D34091BA9F5}" type="pres">
      <dgm:prSet presAssocID="{FE1C08DD-A0E8-42AB-B9E2-A4D5D52EA7B7}" presName="sibTrans" presStyleCnt="0"/>
      <dgm:spPr/>
    </dgm:pt>
    <dgm:pt modelId="{EC490A82-CB97-478F-946C-018A640D0786}" type="pres">
      <dgm:prSet presAssocID="{284556A7-8CB6-4790-B3A6-5A1245C28220}" presName="compNode" presStyleCnt="0"/>
      <dgm:spPr/>
    </dgm:pt>
    <dgm:pt modelId="{9C2FC3A1-57F8-4A03-9FA4-F491566FD075}" type="pres">
      <dgm:prSet presAssocID="{284556A7-8CB6-4790-B3A6-5A1245C28220}" presName="bgRect" presStyleLbl="bgShp" presStyleIdx="1" presStyleCnt="5"/>
      <dgm:spPr/>
    </dgm:pt>
    <dgm:pt modelId="{130D8241-938D-451C-821C-204DD0B95B2C}" type="pres">
      <dgm:prSet presAssocID="{284556A7-8CB6-4790-B3A6-5A1245C2822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D88C9F3-ED05-46E9-B1FA-61636782642F}" type="pres">
      <dgm:prSet presAssocID="{284556A7-8CB6-4790-B3A6-5A1245C28220}" presName="spaceRect" presStyleCnt="0"/>
      <dgm:spPr/>
    </dgm:pt>
    <dgm:pt modelId="{ACB8AE9F-7B8F-4ACF-96FF-9470FCF214CC}" type="pres">
      <dgm:prSet presAssocID="{284556A7-8CB6-4790-B3A6-5A1245C28220}" presName="parTx" presStyleLbl="revTx" presStyleIdx="1" presStyleCnt="5">
        <dgm:presLayoutVars>
          <dgm:chMax val="0"/>
          <dgm:chPref val="0"/>
        </dgm:presLayoutVars>
      </dgm:prSet>
      <dgm:spPr/>
    </dgm:pt>
    <dgm:pt modelId="{B23A59D1-F175-4348-A692-3C3C1D765CA3}" type="pres">
      <dgm:prSet presAssocID="{19B0D611-21B2-4ED1-9E12-B349BEAD547F}" presName="sibTrans" presStyleCnt="0"/>
      <dgm:spPr/>
    </dgm:pt>
    <dgm:pt modelId="{12C1B2A1-205C-414E-8130-59D2CFF86725}" type="pres">
      <dgm:prSet presAssocID="{D325457B-F175-4D02-A50A-EE33BD9444EF}" presName="compNode" presStyleCnt="0"/>
      <dgm:spPr/>
    </dgm:pt>
    <dgm:pt modelId="{9E6E6A01-8F28-4B0B-9066-94565E694AE0}" type="pres">
      <dgm:prSet presAssocID="{D325457B-F175-4D02-A50A-EE33BD9444EF}" presName="bgRect" presStyleLbl="bgShp" presStyleIdx="2" presStyleCnt="5"/>
      <dgm:spPr/>
    </dgm:pt>
    <dgm:pt modelId="{4A9646A1-C229-4390-AC63-2D3649B5FE74}" type="pres">
      <dgm:prSet presAssocID="{D325457B-F175-4D02-A50A-EE33BD9444E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0AB95DD7-573A-4299-B1EF-485EEAD10871}" type="pres">
      <dgm:prSet presAssocID="{D325457B-F175-4D02-A50A-EE33BD9444EF}" presName="spaceRect" presStyleCnt="0"/>
      <dgm:spPr/>
    </dgm:pt>
    <dgm:pt modelId="{940CC8DD-43A0-4BB5-866D-E6EF54F0F89F}" type="pres">
      <dgm:prSet presAssocID="{D325457B-F175-4D02-A50A-EE33BD9444EF}" presName="parTx" presStyleLbl="revTx" presStyleIdx="2" presStyleCnt="5">
        <dgm:presLayoutVars>
          <dgm:chMax val="0"/>
          <dgm:chPref val="0"/>
        </dgm:presLayoutVars>
      </dgm:prSet>
      <dgm:spPr/>
    </dgm:pt>
    <dgm:pt modelId="{4CC957BE-F3D4-4CD1-A8DA-5859C97C79EF}" type="pres">
      <dgm:prSet presAssocID="{C32F3313-4A1F-4119-B714-3F45989BE7DC}" presName="sibTrans" presStyleCnt="0"/>
      <dgm:spPr/>
    </dgm:pt>
    <dgm:pt modelId="{5A6678C6-EA9C-4441-BFC2-E58FA06D9E8E}" type="pres">
      <dgm:prSet presAssocID="{DF51BB1C-CADB-4BC5-9B9B-DB7B65DD2E26}" presName="compNode" presStyleCnt="0"/>
      <dgm:spPr/>
    </dgm:pt>
    <dgm:pt modelId="{CBA5FB6D-7AE7-42EB-AB5E-D37756A30CD0}" type="pres">
      <dgm:prSet presAssocID="{DF51BB1C-CADB-4BC5-9B9B-DB7B65DD2E26}" presName="bgRect" presStyleLbl="bgShp" presStyleIdx="3" presStyleCnt="5"/>
      <dgm:spPr/>
    </dgm:pt>
    <dgm:pt modelId="{07461083-760B-4EE4-BBB4-16D605304C78}" type="pres">
      <dgm:prSet presAssocID="{DF51BB1C-CADB-4BC5-9B9B-DB7B65DD2E2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C8D88D6B-CA37-4927-8D80-6CF6C70693C7}" type="pres">
      <dgm:prSet presAssocID="{DF51BB1C-CADB-4BC5-9B9B-DB7B65DD2E26}" presName="spaceRect" presStyleCnt="0"/>
      <dgm:spPr/>
    </dgm:pt>
    <dgm:pt modelId="{963EB11D-683F-41BA-BAD9-6437F4B7D3EF}" type="pres">
      <dgm:prSet presAssocID="{DF51BB1C-CADB-4BC5-9B9B-DB7B65DD2E26}" presName="parTx" presStyleLbl="revTx" presStyleIdx="3" presStyleCnt="5">
        <dgm:presLayoutVars>
          <dgm:chMax val="0"/>
          <dgm:chPref val="0"/>
        </dgm:presLayoutVars>
      </dgm:prSet>
      <dgm:spPr/>
    </dgm:pt>
    <dgm:pt modelId="{7CA9B7A0-AF25-496A-A73A-035329A1CA65}" type="pres">
      <dgm:prSet presAssocID="{5468C252-E924-4767-AA4D-EF029CDC1322}" presName="sibTrans" presStyleCnt="0"/>
      <dgm:spPr/>
    </dgm:pt>
    <dgm:pt modelId="{22D2C20B-2436-4C0D-A0BC-0CB2012DB658}" type="pres">
      <dgm:prSet presAssocID="{EF4FC62A-2460-4DB7-BD57-CC41CEE6DD16}" presName="compNode" presStyleCnt="0"/>
      <dgm:spPr/>
    </dgm:pt>
    <dgm:pt modelId="{F34E6F62-4A61-4736-B3DC-CDE8162C3A5E}" type="pres">
      <dgm:prSet presAssocID="{EF4FC62A-2460-4DB7-BD57-CC41CEE6DD16}" presName="bgRect" presStyleLbl="bgShp" presStyleIdx="4" presStyleCnt="5"/>
      <dgm:spPr/>
    </dgm:pt>
    <dgm:pt modelId="{5BAEB49C-4EC8-4DFF-84AE-E3F66FF5883B}" type="pres">
      <dgm:prSet presAssocID="{EF4FC62A-2460-4DB7-BD57-CC41CEE6DD1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969F71F-F832-4211-AA8F-3384F65A2E57}" type="pres">
      <dgm:prSet presAssocID="{EF4FC62A-2460-4DB7-BD57-CC41CEE6DD16}" presName="spaceRect" presStyleCnt="0"/>
      <dgm:spPr/>
    </dgm:pt>
    <dgm:pt modelId="{700A9C3A-DAFC-4E4D-9EB7-089D72ADA135}" type="pres">
      <dgm:prSet presAssocID="{EF4FC62A-2460-4DB7-BD57-CC41CEE6DD16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35A6101-9E40-4F1A-819E-D6FEA3354F9B}" type="presOf" srcId="{D325457B-F175-4D02-A50A-EE33BD9444EF}" destId="{940CC8DD-43A0-4BB5-866D-E6EF54F0F89F}" srcOrd="0" destOrd="0" presId="urn:microsoft.com/office/officeart/2018/2/layout/IconVerticalSolidList"/>
    <dgm:cxn modelId="{060DFA18-0988-4B61-85A9-DC9B11169FAA}" type="presOf" srcId="{1BF7787E-8E80-464F-BAF7-2FE7D8F5E54E}" destId="{0EDA53DB-0ED1-4C1C-8BFD-5DD384F5318B}" srcOrd="0" destOrd="0" presId="urn:microsoft.com/office/officeart/2018/2/layout/IconVerticalSolidList"/>
    <dgm:cxn modelId="{ABDF1633-85F7-4D32-A530-E380D1C92BB7}" srcId="{7A63D70F-C151-4938-A1FD-10131E9DAE99}" destId="{DF51BB1C-CADB-4BC5-9B9B-DB7B65DD2E26}" srcOrd="3" destOrd="0" parTransId="{76281F27-10A3-421A-BF8C-89F302A901F3}" sibTransId="{5468C252-E924-4767-AA4D-EF029CDC1322}"/>
    <dgm:cxn modelId="{560D4561-835C-4BEC-9378-A475862B319E}" srcId="{7A63D70F-C151-4938-A1FD-10131E9DAE99}" destId="{EF4FC62A-2460-4DB7-BD57-CC41CEE6DD16}" srcOrd="4" destOrd="0" parTransId="{7F02A879-CABA-4A2E-857D-01C5201D3193}" sibTransId="{8DC04209-8A33-43D5-A2C0-9089001AF5DF}"/>
    <dgm:cxn modelId="{9C1DB270-330A-4616-84C1-2356A435B991}" type="presOf" srcId="{7A63D70F-C151-4938-A1FD-10131E9DAE99}" destId="{67EF168E-AF4F-4025-90AA-10C96F0E2BE0}" srcOrd="0" destOrd="0" presId="urn:microsoft.com/office/officeart/2018/2/layout/IconVerticalSolidList"/>
    <dgm:cxn modelId="{87E5F279-2EA6-4071-9FAC-4BEEA906C02F}" type="presOf" srcId="{284556A7-8CB6-4790-B3A6-5A1245C28220}" destId="{ACB8AE9F-7B8F-4ACF-96FF-9470FCF214CC}" srcOrd="0" destOrd="0" presId="urn:microsoft.com/office/officeart/2018/2/layout/IconVerticalSolidList"/>
    <dgm:cxn modelId="{9F932392-773E-43BE-B6B6-0058716EA362}" srcId="{7A63D70F-C151-4938-A1FD-10131E9DAE99}" destId="{1BF7787E-8E80-464F-BAF7-2FE7D8F5E54E}" srcOrd="0" destOrd="0" parTransId="{F253A1FF-4AD6-4A64-8E01-E07836F43EAF}" sibTransId="{FE1C08DD-A0E8-42AB-B9E2-A4D5D52EA7B7}"/>
    <dgm:cxn modelId="{57B74396-3778-4B38-8FA3-5088BDD9F227}" type="presOf" srcId="{DF51BB1C-CADB-4BC5-9B9B-DB7B65DD2E26}" destId="{963EB11D-683F-41BA-BAD9-6437F4B7D3EF}" srcOrd="0" destOrd="0" presId="urn:microsoft.com/office/officeart/2018/2/layout/IconVerticalSolidList"/>
    <dgm:cxn modelId="{48D39AB9-8322-4851-AED9-3A3032D3931F}" srcId="{7A63D70F-C151-4938-A1FD-10131E9DAE99}" destId="{284556A7-8CB6-4790-B3A6-5A1245C28220}" srcOrd="1" destOrd="0" parTransId="{A4B00412-732C-445B-911A-DE56EDC1581A}" sibTransId="{19B0D611-21B2-4ED1-9E12-B349BEAD547F}"/>
    <dgm:cxn modelId="{063B29D7-176A-4755-8C10-E99930B497F9}" srcId="{7A63D70F-C151-4938-A1FD-10131E9DAE99}" destId="{D325457B-F175-4D02-A50A-EE33BD9444EF}" srcOrd="2" destOrd="0" parTransId="{718E7B34-0F16-4512-8B17-DEA2B4B2A2C1}" sibTransId="{C32F3313-4A1F-4119-B714-3F45989BE7DC}"/>
    <dgm:cxn modelId="{628289FD-8875-4A26-8624-10A2385BD30A}" type="presOf" srcId="{EF4FC62A-2460-4DB7-BD57-CC41CEE6DD16}" destId="{700A9C3A-DAFC-4E4D-9EB7-089D72ADA135}" srcOrd="0" destOrd="0" presId="urn:microsoft.com/office/officeart/2018/2/layout/IconVerticalSolidList"/>
    <dgm:cxn modelId="{CA9D34F3-DD89-4F6C-BC43-DA5EAD67CD64}" type="presParOf" srcId="{67EF168E-AF4F-4025-90AA-10C96F0E2BE0}" destId="{59E5C733-07AD-43C5-8A6F-29E7E453D0B2}" srcOrd="0" destOrd="0" presId="urn:microsoft.com/office/officeart/2018/2/layout/IconVerticalSolidList"/>
    <dgm:cxn modelId="{F78F814F-71BA-4D4D-848D-A43D036616B8}" type="presParOf" srcId="{59E5C733-07AD-43C5-8A6F-29E7E453D0B2}" destId="{2812EFDC-9C23-477F-A345-EBDC95539350}" srcOrd="0" destOrd="0" presId="urn:microsoft.com/office/officeart/2018/2/layout/IconVerticalSolidList"/>
    <dgm:cxn modelId="{4AB5F314-906B-4A8E-8CF3-A0B10DAFB0D3}" type="presParOf" srcId="{59E5C733-07AD-43C5-8A6F-29E7E453D0B2}" destId="{D4800E67-19A3-4B1A-B244-F8CAE4E26536}" srcOrd="1" destOrd="0" presId="urn:microsoft.com/office/officeart/2018/2/layout/IconVerticalSolidList"/>
    <dgm:cxn modelId="{D3AB47BB-88A7-43BD-97D1-783C36FEF661}" type="presParOf" srcId="{59E5C733-07AD-43C5-8A6F-29E7E453D0B2}" destId="{1C0F08DF-D36D-4A16-9F5A-2406EFA99E39}" srcOrd="2" destOrd="0" presId="urn:microsoft.com/office/officeart/2018/2/layout/IconVerticalSolidList"/>
    <dgm:cxn modelId="{5880EEFD-A523-4628-AE52-F559C4369547}" type="presParOf" srcId="{59E5C733-07AD-43C5-8A6F-29E7E453D0B2}" destId="{0EDA53DB-0ED1-4C1C-8BFD-5DD384F5318B}" srcOrd="3" destOrd="0" presId="urn:microsoft.com/office/officeart/2018/2/layout/IconVerticalSolidList"/>
    <dgm:cxn modelId="{2F896B22-CD25-47FD-8EFC-C75F0373F7A2}" type="presParOf" srcId="{67EF168E-AF4F-4025-90AA-10C96F0E2BE0}" destId="{C74697E2-5AC9-4FFF-91D1-9D34091BA9F5}" srcOrd="1" destOrd="0" presId="urn:microsoft.com/office/officeart/2018/2/layout/IconVerticalSolidList"/>
    <dgm:cxn modelId="{4E66CC36-13A8-4343-A513-B7FA2A07F0E0}" type="presParOf" srcId="{67EF168E-AF4F-4025-90AA-10C96F0E2BE0}" destId="{EC490A82-CB97-478F-946C-018A640D0786}" srcOrd="2" destOrd="0" presId="urn:microsoft.com/office/officeart/2018/2/layout/IconVerticalSolidList"/>
    <dgm:cxn modelId="{0A8C945B-517C-46A3-84D2-875C846C5E07}" type="presParOf" srcId="{EC490A82-CB97-478F-946C-018A640D0786}" destId="{9C2FC3A1-57F8-4A03-9FA4-F491566FD075}" srcOrd="0" destOrd="0" presId="urn:microsoft.com/office/officeart/2018/2/layout/IconVerticalSolidList"/>
    <dgm:cxn modelId="{B977E783-036E-4B9A-9200-9CC9E86AB758}" type="presParOf" srcId="{EC490A82-CB97-478F-946C-018A640D0786}" destId="{130D8241-938D-451C-821C-204DD0B95B2C}" srcOrd="1" destOrd="0" presId="urn:microsoft.com/office/officeart/2018/2/layout/IconVerticalSolidList"/>
    <dgm:cxn modelId="{9325707C-F52A-4FD4-92A0-20246382DBD4}" type="presParOf" srcId="{EC490A82-CB97-478F-946C-018A640D0786}" destId="{8D88C9F3-ED05-46E9-B1FA-61636782642F}" srcOrd="2" destOrd="0" presId="urn:microsoft.com/office/officeart/2018/2/layout/IconVerticalSolidList"/>
    <dgm:cxn modelId="{9B497571-FF23-4F53-B9E8-670AA85F57F3}" type="presParOf" srcId="{EC490A82-CB97-478F-946C-018A640D0786}" destId="{ACB8AE9F-7B8F-4ACF-96FF-9470FCF214CC}" srcOrd="3" destOrd="0" presId="urn:microsoft.com/office/officeart/2018/2/layout/IconVerticalSolidList"/>
    <dgm:cxn modelId="{07A2DD1C-7410-45A3-B1FB-A609AB1CA8FD}" type="presParOf" srcId="{67EF168E-AF4F-4025-90AA-10C96F0E2BE0}" destId="{B23A59D1-F175-4348-A692-3C3C1D765CA3}" srcOrd="3" destOrd="0" presId="urn:microsoft.com/office/officeart/2018/2/layout/IconVerticalSolidList"/>
    <dgm:cxn modelId="{E6E7A92A-4D89-4D70-B092-7FB79479F63A}" type="presParOf" srcId="{67EF168E-AF4F-4025-90AA-10C96F0E2BE0}" destId="{12C1B2A1-205C-414E-8130-59D2CFF86725}" srcOrd="4" destOrd="0" presId="urn:microsoft.com/office/officeart/2018/2/layout/IconVerticalSolidList"/>
    <dgm:cxn modelId="{BCE694FE-32D6-49F1-86D5-835757E89DEA}" type="presParOf" srcId="{12C1B2A1-205C-414E-8130-59D2CFF86725}" destId="{9E6E6A01-8F28-4B0B-9066-94565E694AE0}" srcOrd="0" destOrd="0" presId="urn:microsoft.com/office/officeart/2018/2/layout/IconVerticalSolidList"/>
    <dgm:cxn modelId="{9058DF98-F66B-4340-9C7B-17C175F0F71A}" type="presParOf" srcId="{12C1B2A1-205C-414E-8130-59D2CFF86725}" destId="{4A9646A1-C229-4390-AC63-2D3649B5FE74}" srcOrd="1" destOrd="0" presId="urn:microsoft.com/office/officeart/2018/2/layout/IconVerticalSolidList"/>
    <dgm:cxn modelId="{050556ED-713A-4B1D-9BDF-01CB88898543}" type="presParOf" srcId="{12C1B2A1-205C-414E-8130-59D2CFF86725}" destId="{0AB95DD7-573A-4299-B1EF-485EEAD10871}" srcOrd="2" destOrd="0" presId="urn:microsoft.com/office/officeart/2018/2/layout/IconVerticalSolidList"/>
    <dgm:cxn modelId="{41E3FD74-E51F-4C9E-ADD1-BB5CC35A4A1B}" type="presParOf" srcId="{12C1B2A1-205C-414E-8130-59D2CFF86725}" destId="{940CC8DD-43A0-4BB5-866D-E6EF54F0F89F}" srcOrd="3" destOrd="0" presId="urn:microsoft.com/office/officeart/2018/2/layout/IconVerticalSolidList"/>
    <dgm:cxn modelId="{C54474E2-1FFA-4B59-AE5C-BDB6391C7080}" type="presParOf" srcId="{67EF168E-AF4F-4025-90AA-10C96F0E2BE0}" destId="{4CC957BE-F3D4-4CD1-A8DA-5859C97C79EF}" srcOrd="5" destOrd="0" presId="urn:microsoft.com/office/officeart/2018/2/layout/IconVerticalSolidList"/>
    <dgm:cxn modelId="{9CCB7B7F-9EAE-4EC6-8EE0-3E394E3E6D18}" type="presParOf" srcId="{67EF168E-AF4F-4025-90AA-10C96F0E2BE0}" destId="{5A6678C6-EA9C-4441-BFC2-E58FA06D9E8E}" srcOrd="6" destOrd="0" presId="urn:microsoft.com/office/officeart/2018/2/layout/IconVerticalSolidList"/>
    <dgm:cxn modelId="{BBC9D3FE-F9FF-49AF-B3FC-CD1711F9E373}" type="presParOf" srcId="{5A6678C6-EA9C-4441-BFC2-E58FA06D9E8E}" destId="{CBA5FB6D-7AE7-42EB-AB5E-D37756A30CD0}" srcOrd="0" destOrd="0" presId="urn:microsoft.com/office/officeart/2018/2/layout/IconVerticalSolidList"/>
    <dgm:cxn modelId="{A90E4FD4-08E9-4F54-9247-112CC6618441}" type="presParOf" srcId="{5A6678C6-EA9C-4441-BFC2-E58FA06D9E8E}" destId="{07461083-760B-4EE4-BBB4-16D605304C78}" srcOrd="1" destOrd="0" presId="urn:microsoft.com/office/officeart/2018/2/layout/IconVerticalSolidList"/>
    <dgm:cxn modelId="{2B8E5017-24E3-43B9-8B59-9A05358F6C85}" type="presParOf" srcId="{5A6678C6-EA9C-4441-BFC2-E58FA06D9E8E}" destId="{C8D88D6B-CA37-4927-8D80-6CF6C70693C7}" srcOrd="2" destOrd="0" presId="urn:microsoft.com/office/officeart/2018/2/layout/IconVerticalSolidList"/>
    <dgm:cxn modelId="{544F76BC-2D51-44A7-9DA5-091E7548AF26}" type="presParOf" srcId="{5A6678C6-EA9C-4441-BFC2-E58FA06D9E8E}" destId="{963EB11D-683F-41BA-BAD9-6437F4B7D3EF}" srcOrd="3" destOrd="0" presId="urn:microsoft.com/office/officeart/2018/2/layout/IconVerticalSolidList"/>
    <dgm:cxn modelId="{3FCF541A-46D6-4664-A6BC-B5924AC1A3A0}" type="presParOf" srcId="{67EF168E-AF4F-4025-90AA-10C96F0E2BE0}" destId="{7CA9B7A0-AF25-496A-A73A-035329A1CA65}" srcOrd="7" destOrd="0" presId="urn:microsoft.com/office/officeart/2018/2/layout/IconVerticalSolidList"/>
    <dgm:cxn modelId="{8E3F3E31-8684-4CB5-8272-57A328EA32CF}" type="presParOf" srcId="{67EF168E-AF4F-4025-90AA-10C96F0E2BE0}" destId="{22D2C20B-2436-4C0D-A0BC-0CB2012DB658}" srcOrd="8" destOrd="0" presId="urn:microsoft.com/office/officeart/2018/2/layout/IconVerticalSolidList"/>
    <dgm:cxn modelId="{5D1F92F7-1C83-4DFE-881B-18D5A9F9029F}" type="presParOf" srcId="{22D2C20B-2436-4C0D-A0BC-0CB2012DB658}" destId="{F34E6F62-4A61-4736-B3DC-CDE8162C3A5E}" srcOrd="0" destOrd="0" presId="urn:microsoft.com/office/officeart/2018/2/layout/IconVerticalSolidList"/>
    <dgm:cxn modelId="{BA0F87E1-7751-4E7C-9D88-B9F2E70DDA8C}" type="presParOf" srcId="{22D2C20B-2436-4C0D-A0BC-0CB2012DB658}" destId="{5BAEB49C-4EC8-4DFF-84AE-E3F66FF5883B}" srcOrd="1" destOrd="0" presId="urn:microsoft.com/office/officeart/2018/2/layout/IconVerticalSolidList"/>
    <dgm:cxn modelId="{A60C9D37-4A01-4EF2-93B5-4BDA4499D774}" type="presParOf" srcId="{22D2C20B-2436-4C0D-A0BC-0CB2012DB658}" destId="{A969F71F-F832-4211-AA8F-3384F65A2E57}" srcOrd="2" destOrd="0" presId="urn:microsoft.com/office/officeart/2018/2/layout/IconVerticalSolidList"/>
    <dgm:cxn modelId="{947836CE-2B6F-4F91-9ABE-EE1A6EF77895}" type="presParOf" srcId="{22D2C20B-2436-4C0D-A0BC-0CB2012DB658}" destId="{700A9C3A-DAFC-4E4D-9EB7-089D72ADA13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A27EB2-1E3F-4536-9C2D-9002C4C41A35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AC9849D-B374-4D3A-AC44-869FF0A73B34}">
      <dgm:prSet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As we do not want to take students out of lessons in Year 11, tutors will not be carrying out tutorials in the same way as previous years </a:t>
          </a:r>
          <a:endParaRPr lang="en-US" dirty="0">
            <a:latin typeface="Calibri Light" panose="020F0302020204030204"/>
          </a:endParaRPr>
        </a:p>
      </dgm:t>
    </dgm:pt>
    <dgm:pt modelId="{8E5CF8C7-C666-4ED4-88EA-0F9B2A3945AA}" type="parTrans" cxnId="{3096CB4E-5BD5-43A7-A0D2-A80C7B1B35D0}">
      <dgm:prSet/>
      <dgm:spPr/>
      <dgm:t>
        <a:bodyPr/>
        <a:lstStyle/>
        <a:p>
          <a:endParaRPr lang="en-US"/>
        </a:p>
      </dgm:t>
    </dgm:pt>
    <dgm:pt modelId="{AA935204-5561-4328-AF7F-54EA32A5BF5F}" type="sibTrans" cxnId="{3096CB4E-5BD5-43A7-A0D2-A80C7B1B35D0}">
      <dgm:prSet/>
      <dgm:spPr/>
      <dgm:t>
        <a:bodyPr/>
        <a:lstStyle/>
        <a:p>
          <a:endParaRPr lang="en-US"/>
        </a:p>
      </dgm:t>
    </dgm:pt>
    <dgm:pt modelId="{F45B47CA-A8B6-4810-9397-DC0A2F206D58}">
      <dgm:prSet phldr="0"/>
      <dgm:spPr/>
      <dgm:t>
        <a:bodyPr/>
        <a:lstStyle/>
        <a:p>
          <a:pPr rtl="0"/>
          <a:r>
            <a:rPr lang="en-GB" b="0" dirty="0">
              <a:latin typeface="Calibri Light"/>
              <a:ea typeface="Calibri Light"/>
              <a:cs typeface="Calibri Light"/>
            </a:rPr>
            <a:t>However if there are concerns, we will still pick students up 1-1 if needed</a:t>
          </a:r>
        </a:p>
      </dgm:t>
    </dgm:pt>
    <dgm:pt modelId="{7E32E63B-02B3-4DFF-8B85-18DC4E71AA7D}" type="parTrans" cxnId="{F50C68C7-1AF2-49C3-A704-2036A59D83FE}">
      <dgm:prSet/>
      <dgm:spPr/>
      <dgm:t>
        <a:bodyPr/>
        <a:lstStyle/>
        <a:p>
          <a:endParaRPr lang="en-US"/>
        </a:p>
      </dgm:t>
    </dgm:pt>
    <dgm:pt modelId="{6E0A158B-63BC-4072-ABE7-8EA474E0B537}" type="sibTrans" cxnId="{F50C68C7-1AF2-49C3-A704-2036A59D83FE}">
      <dgm:prSet/>
      <dgm:spPr/>
      <dgm:t>
        <a:bodyPr/>
        <a:lstStyle/>
        <a:p>
          <a:endParaRPr lang="en-US"/>
        </a:p>
      </dgm:t>
    </dgm:pt>
    <dgm:pt modelId="{84FE41DE-6D34-429D-8C15-DD877220754B}">
      <dgm:prSet phldr="0"/>
      <dgm:spPr/>
      <dgm:t>
        <a:bodyPr/>
        <a:lstStyle/>
        <a:p>
          <a:pPr rtl="0"/>
          <a:r>
            <a:rPr lang="en-GB" b="0" dirty="0">
              <a:latin typeface="Calibri Light"/>
              <a:ea typeface="Calibri Light"/>
              <a:cs typeface="Calibri Light"/>
            </a:rPr>
            <a:t>We will catch up with tutees during form times </a:t>
          </a:r>
        </a:p>
      </dgm:t>
    </dgm:pt>
    <dgm:pt modelId="{4FC0EA6D-7475-404C-8829-FDBA8A85F981}" type="parTrans" cxnId="{F7670D1A-7CC7-4E5C-B0E6-812D16F82E20}">
      <dgm:prSet/>
      <dgm:spPr/>
      <dgm:t>
        <a:bodyPr/>
        <a:lstStyle/>
        <a:p>
          <a:endParaRPr lang="en-GB"/>
        </a:p>
      </dgm:t>
    </dgm:pt>
    <dgm:pt modelId="{118E46F1-EBD3-4E7E-BD50-9FD0B41686B2}" type="sibTrans" cxnId="{F7670D1A-7CC7-4E5C-B0E6-812D16F82E20}">
      <dgm:prSet/>
      <dgm:spPr/>
      <dgm:t>
        <a:bodyPr/>
        <a:lstStyle/>
        <a:p>
          <a:endParaRPr lang="en-GB"/>
        </a:p>
      </dgm:t>
    </dgm:pt>
    <dgm:pt modelId="{115428E7-4CE4-4B94-B3AC-DE3AC071A6F1}" type="pres">
      <dgm:prSet presAssocID="{33A27EB2-1E3F-4536-9C2D-9002C4C41A35}" presName="vert0" presStyleCnt="0">
        <dgm:presLayoutVars>
          <dgm:dir/>
          <dgm:animOne val="branch"/>
          <dgm:animLvl val="lvl"/>
        </dgm:presLayoutVars>
      </dgm:prSet>
      <dgm:spPr/>
    </dgm:pt>
    <dgm:pt modelId="{8A444B43-1156-4BA8-A50E-2D46FAD3FAF4}" type="pres">
      <dgm:prSet presAssocID="{3AC9849D-B374-4D3A-AC44-869FF0A73B34}" presName="thickLine" presStyleLbl="alignNode1" presStyleIdx="0" presStyleCnt="3"/>
      <dgm:spPr/>
    </dgm:pt>
    <dgm:pt modelId="{CE87712F-EC83-4F05-8DDC-41D65397F347}" type="pres">
      <dgm:prSet presAssocID="{3AC9849D-B374-4D3A-AC44-869FF0A73B34}" presName="horz1" presStyleCnt="0"/>
      <dgm:spPr/>
    </dgm:pt>
    <dgm:pt modelId="{B7D53D42-5F1D-4857-B31F-83227B95F29B}" type="pres">
      <dgm:prSet presAssocID="{3AC9849D-B374-4D3A-AC44-869FF0A73B34}" presName="tx1" presStyleLbl="revTx" presStyleIdx="0" presStyleCnt="3"/>
      <dgm:spPr/>
    </dgm:pt>
    <dgm:pt modelId="{A646209B-5240-4791-A312-49C18E6789F6}" type="pres">
      <dgm:prSet presAssocID="{3AC9849D-B374-4D3A-AC44-869FF0A73B34}" presName="vert1" presStyleCnt="0"/>
      <dgm:spPr/>
    </dgm:pt>
    <dgm:pt modelId="{747FA4CF-A92E-40DF-ACD3-E907753B5F71}" type="pres">
      <dgm:prSet presAssocID="{84FE41DE-6D34-429D-8C15-DD877220754B}" presName="thickLine" presStyleLbl="alignNode1" presStyleIdx="1" presStyleCnt="3"/>
      <dgm:spPr/>
    </dgm:pt>
    <dgm:pt modelId="{3D99CB61-87FF-4E67-AC88-761859593823}" type="pres">
      <dgm:prSet presAssocID="{84FE41DE-6D34-429D-8C15-DD877220754B}" presName="horz1" presStyleCnt="0"/>
      <dgm:spPr/>
    </dgm:pt>
    <dgm:pt modelId="{655EC29D-EB01-475D-99BE-0A7F9EDF0C99}" type="pres">
      <dgm:prSet presAssocID="{84FE41DE-6D34-429D-8C15-DD877220754B}" presName="tx1" presStyleLbl="revTx" presStyleIdx="1" presStyleCnt="3"/>
      <dgm:spPr/>
    </dgm:pt>
    <dgm:pt modelId="{A92FD234-108A-4141-90AA-4EF730B86811}" type="pres">
      <dgm:prSet presAssocID="{84FE41DE-6D34-429D-8C15-DD877220754B}" presName="vert1" presStyleCnt="0"/>
      <dgm:spPr/>
    </dgm:pt>
    <dgm:pt modelId="{BE2D9801-4E05-409A-90BB-7BC6E006FBC1}" type="pres">
      <dgm:prSet presAssocID="{F45B47CA-A8B6-4810-9397-DC0A2F206D58}" presName="thickLine" presStyleLbl="alignNode1" presStyleIdx="2" presStyleCnt="3"/>
      <dgm:spPr/>
    </dgm:pt>
    <dgm:pt modelId="{F028FB6F-A763-47A4-ABEF-E6BA9CCE9C97}" type="pres">
      <dgm:prSet presAssocID="{F45B47CA-A8B6-4810-9397-DC0A2F206D58}" presName="horz1" presStyleCnt="0"/>
      <dgm:spPr/>
    </dgm:pt>
    <dgm:pt modelId="{D21FBA9A-3AC7-4278-84D1-FEE802538B0F}" type="pres">
      <dgm:prSet presAssocID="{F45B47CA-A8B6-4810-9397-DC0A2F206D58}" presName="tx1" presStyleLbl="revTx" presStyleIdx="2" presStyleCnt="3"/>
      <dgm:spPr/>
    </dgm:pt>
    <dgm:pt modelId="{0E26709E-39D5-40C2-A49B-D742203AA927}" type="pres">
      <dgm:prSet presAssocID="{F45B47CA-A8B6-4810-9397-DC0A2F206D58}" presName="vert1" presStyleCnt="0"/>
      <dgm:spPr/>
    </dgm:pt>
  </dgm:ptLst>
  <dgm:cxnLst>
    <dgm:cxn modelId="{02808B10-D148-4319-982C-D57AC12A9C7A}" type="presOf" srcId="{3AC9849D-B374-4D3A-AC44-869FF0A73B34}" destId="{B7D53D42-5F1D-4857-B31F-83227B95F29B}" srcOrd="0" destOrd="0" presId="urn:microsoft.com/office/officeart/2008/layout/LinedList"/>
    <dgm:cxn modelId="{F7670D1A-7CC7-4E5C-B0E6-812D16F82E20}" srcId="{33A27EB2-1E3F-4536-9C2D-9002C4C41A35}" destId="{84FE41DE-6D34-429D-8C15-DD877220754B}" srcOrd="1" destOrd="0" parTransId="{4FC0EA6D-7475-404C-8829-FDBA8A85F981}" sibTransId="{118E46F1-EBD3-4E7E-BD50-9FD0B41686B2}"/>
    <dgm:cxn modelId="{3096CB4E-5BD5-43A7-A0D2-A80C7B1B35D0}" srcId="{33A27EB2-1E3F-4536-9C2D-9002C4C41A35}" destId="{3AC9849D-B374-4D3A-AC44-869FF0A73B34}" srcOrd="0" destOrd="0" parTransId="{8E5CF8C7-C666-4ED4-88EA-0F9B2A3945AA}" sibTransId="{AA935204-5561-4328-AF7F-54EA32A5BF5F}"/>
    <dgm:cxn modelId="{7687A57D-4532-4471-B46F-00973460C192}" type="presOf" srcId="{84FE41DE-6D34-429D-8C15-DD877220754B}" destId="{655EC29D-EB01-475D-99BE-0A7F9EDF0C99}" srcOrd="0" destOrd="0" presId="urn:microsoft.com/office/officeart/2008/layout/LinedList"/>
    <dgm:cxn modelId="{09DB3B82-672C-49E2-8AE9-67882FC520FB}" type="presOf" srcId="{F45B47CA-A8B6-4810-9397-DC0A2F206D58}" destId="{D21FBA9A-3AC7-4278-84D1-FEE802538B0F}" srcOrd="0" destOrd="0" presId="urn:microsoft.com/office/officeart/2008/layout/LinedList"/>
    <dgm:cxn modelId="{58B2A4AC-130C-47E2-826E-F81E3CF58A43}" type="presOf" srcId="{33A27EB2-1E3F-4536-9C2D-9002C4C41A35}" destId="{115428E7-4CE4-4B94-B3AC-DE3AC071A6F1}" srcOrd="0" destOrd="0" presId="urn:microsoft.com/office/officeart/2008/layout/LinedList"/>
    <dgm:cxn modelId="{F50C68C7-1AF2-49C3-A704-2036A59D83FE}" srcId="{33A27EB2-1E3F-4536-9C2D-9002C4C41A35}" destId="{F45B47CA-A8B6-4810-9397-DC0A2F206D58}" srcOrd="2" destOrd="0" parTransId="{7E32E63B-02B3-4DFF-8B85-18DC4E71AA7D}" sibTransId="{6E0A158B-63BC-4072-ABE7-8EA474E0B537}"/>
    <dgm:cxn modelId="{23E3CFE3-0F94-489E-81AC-2B95BEC82C8E}" type="presParOf" srcId="{115428E7-4CE4-4B94-B3AC-DE3AC071A6F1}" destId="{8A444B43-1156-4BA8-A50E-2D46FAD3FAF4}" srcOrd="0" destOrd="0" presId="urn:microsoft.com/office/officeart/2008/layout/LinedList"/>
    <dgm:cxn modelId="{F76E9795-A079-4E9A-BDEA-2FEA278708D2}" type="presParOf" srcId="{115428E7-4CE4-4B94-B3AC-DE3AC071A6F1}" destId="{CE87712F-EC83-4F05-8DDC-41D65397F347}" srcOrd="1" destOrd="0" presId="urn:microsoft.com/office/officeart/2008/layout/LinedList"/>
    <dgm:cxn modelId="{5BB134ED-F080-4629-ACF6-3635F20FCD87}" type="presParOf" srcId="{CE87712F-EC83-4F05-8DDC-41D65397F347}" destId="{B7D53D42-5F1D-4857-B31F-83227B95F29B}" srcOrd="0" destOrd="0" presId="urn:microsoft.com/office/officeart/2008/layout/LinedList"/>
    <dgm:cxn modelId="{4D86201D-0923-47D8-8DF4-DA8725662B10}" type="presParOf" srcId="{CE87712F-EC83-4F05-8DDC-41D65397F347}" destId="{A646209B-5240-4791-A312-49C18E6789F6}" srcOrd="1" destOrd="0" presId="urn:microsoft.com/office/officeart/2008/layout/LinedList"/>
    <dgm:cxn modelId="{19834392-6AFC-4500-A31A-DCA0BC4EB0DC}" type="presParOf" srcId="{115428E7-4CE4-4B94-B3AC-DE3AC071A6F1}" destId="{747FA4CF-A92E-40DF-ACD3-E907753B5F71}" srcOrd="2" destOrd="0" presId="urn:microsoft.com/office/officeart/2008/layout/LinedList"/>
    <dgm:cxn modelId="{A9FB4611-F92B-4939-9B88-DF3FC77893A6}" type="presParOf" srcId="{115428E7-4CE4-4B94-B3AC-DE3AC071A6F1}" destId="{3D99CB61-87FF-4E67-AC88-761859593823}" srcOrd="3" destOrd="0" presId="urn:microsoft.com/office/officeart/2008/layout/LinedList"/>
    <dgm:cxn modelId="{720A55FC-F6A0-4D48-8311-B7F7E98BDD2B}" type="presParOf" srcId="{3D99CB61-87FF-4E67-AC88-761859593823}" destId="{655EC29D-EB01-475D-99BE-0A7F9EDF0C99}" srcOrd="0" destOrd="0" presId="urn:microsoft.com/office/officeart/2008/layout/LinedList"/>
    <dgm:cxn modelId="{D7D6D700-268B-4EA9-B764-ADB7679B22AA}" type="presParOf" srcId="{3D99CB61-87FF-4E67-AC88-761859593823}" destId="{A92FD234-108A-4141-90AA-4EF730B86811}" srcOrd="1" destOrd="0" presId="urn:microsoft.com/office/officeart/2008/layout/LinedList"/>
    <dgm:cxn modelId="{AB9FD516-26AE-403E-A170-58768C0079E9}" type="presParOf" srcId="{115428E7-4CE4-4B94-B3AC-DE3AC071A6F1}" destId="{BE2D9801-4E05-409A-90BB-7BC6E006FBC1}" srcOrd="4" destOrd="0" presId="urn:microsoft.com/office/officeart/2008/layout/LinedList"/>
    <dgm:cxn modelId="{C0569BC8-BD4D-4C72-882A-4C9C02D85363}" type="presParOf" srcId="{115428E7-4CE4-4B94-B3AC-DE3AC071A6F1}" destId="{F028FB6F-A763-47A4-ABEF-E6BA9CCE9C97}" srcOrd="5" destOrd="0" presId="urn:microsoft.com/office/officeart/2008/layout/LinedList"/>
    <dgm:cxn modelId="{422721C8-F6D3-4F74-895A-26C3C5887E78}" type="presParOf" srcId="{F028FB6F-A763-47A4-ABEF-E6BA9CCE9C97}" destId="{D21FBA9A-3AC7-4278-84D1-FEE802538B0F}" srcOrd="0" destOrd="0" presId="urn:microsoft.com/office/officeart/2008/layout/LinedList"/>
    <dgm:cxn modelId="{9ABEFF5C-76D6-4F0E-B850-F760216CAD51}" type="presParOf" srcId="{F028FB6F-A763-47A4-ABEF-E6BA9CCE9C97}" destId="{0E26709E-39D5-40C2-A49B-D742203AA92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12EFDC-9C23-477F-A345-EBDC95539350}">
      <dsp:nvSpPr>
        <dsp:cNvPr id="0" name=""/>
        <dsp:cNvSpPr/>
      </dsp:nvSpPr>
      <dsp:spPr>
        <a:xfrm>
          <a:off x="0" y="4300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00E67-19A3-4B1A-B244-F8CAE4E26536}">
      <dsp:nvSpPr>
        <dsp:cNvPr id="0" name=""/>
        <dsp:cNvSpPr/>
      </dsp:nvSpPr>
      <dsp:spPr>
        <a:xfrm>
          <a:off x="277094" y="210403"/>
          <a:ext cx="503807" cy="5038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A53DB-0ED1-4C1C-8BFD-5DD384F5318B}">
      <dsp:nvSpPr>
        <dsp:cNvPr id="0" name=""/>
        <dsp:cNvSpPr/>
      </dsp:nvSpPr>
      <dsp:spPr>
        <a:xfrm>
          <a:off x="1057996" y="4300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Monday</a:t>
          </a:r>
          <a:r>
            <a:rPr lang="en-GB" sz="1900" kern="1200"/>
            <a:t> –</a:t>
          </a:r>
          <a:r>
            <a:rPr lang="en-GB" sz="1900" kern="1200">
              <a:latin typeface="Calibri Light" panose="020F0302020204030204"/>
            </a:rPr>
            <a:t> Assembly </a:t>
          </a:r>
          <a:endParaRPr lang="en-GB" sz="1900" kern="1200"/>
        </a:p>
      </dsp:txBody>
      <dsp:txXfrm>
        <a:off x="1057996" y="4300"/>
        <a:ext cx="5205643" cy="916014"/>
      </dsp:txXfrm>
    </dsp:sp>
    <dsp:sp modelId="{9C2FC3A1-57F8-4A03-9FA4-F491566FD075}">
      <dsp:nvSpPr>
        <dsp:cNvPr id="0" name=""/>
        <dsp:cNvSpPr/>
      </dsp:nvSpPr>
      <dsp:spPr>
        <a:xfrm>
          <a:off x="0" y="1149318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D8241-938D-451C-821C-204DD0B95B2C}">
      <dsp:nvSpPr>
        <dsp:cNvPr id="0" name=""/>
        <dsp:cNvSpPr/>
      </dsp:nvSpPr>
      <dsp:spPr>
        <a:xfrm>
          <a:off x="277094" y="1355421"/>
          <a:ext cx="503807" cy="5038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B8AE9F-7B8F-4ACF-96FF-9470FCF214CC}">
      <dsp:nvSpPr>
        <dsp:cNvPr id="0" name=""/>
        <dsp:cNvSpPr/>
      </dsp:nvSpPr>
      <dsp:spPr>
        <a:xfrm>
          <a:off x="1057996" y="1149318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Tuesday</a:t>
          </a:r>
          <a:r>
            <a:rPr lang="en-GB" sz="1900" kern="1200"/>
            <a:t> –</a:t>
          </a:r>
          <a:r>
            <a:rPr lang="en-GB" sz="1900" kern="1200">
              <a:latin typeface="Calibri Light" panose="020F0302020204030204"/>
            </a:rPr>
            <a:t>Year 11 notices </a:t>
          </a:r>
          <a:endParaRPr lang="en-GB" sz="1900" kern="1200"/>
        </a:p>
      </dsp:txBody>
      <dsp:txXfrm>
        <a:off x="1057996" y="1149318"/>
        <a:ext cx="5205643" cy="916014"/>
      </dsp:txXfrm>
    </dsp:sp>
    <dsp:sp modelId="{9E6E6A01-8F28-4B0B-9066-94565E694AE0}">
      <dsp:nvSpPr>
        <dsp:cNvPr id="0" name=""/>
        <dsp:cNvSpPr/>
      </dsp:nvSpPr>
      <dsp:spPr>
        <a:xfrm>
          <a:off x="0" y="2294336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9646A1-C229-4390-AC63-2D3649B5FE74}">
      <dsp:nvSpPr>
        <dsp:cNvPr id="0" name=""/>
        <dsp:cNvSpPr/>
      </dsp:nvSpPr>
      <dsp:spPr>
        <a:xfrm>
          <a:off x="277094" y="2500440"/>
          <a:ext cx="503807" cy="5038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CC8DD-43A0-4BB5-866D-E6EF54F0F89F}">
      <dsp:nvSpPr>
        <dsp:cNvPr id="0" name=""/>
        <dsp:cNvSpPr/>
      </dsp:nvSpPr>
      <dsp:spPr>
        <a:xfrm>
          <a:off x="1057996" y="2294336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Wednesday –</a:t>
          </a:r>
          <a:r>
            <a:rPr lang="en-GB" sz="1900" b="1" kern="1200">
              <a:latin typeface="Calibri Light" panose="020F0302020204030204"/>
            </a:rPr>
            <a:t> Student Voice and current affairs </a:t>
          </a:r>
          <a:endParaRPr lang="en-GB" sz="1900" b="1" kern="1200"/>
        </a:p>
      </dsp:txBody>
      <dsp:txXfrm>
        <a:off x="1057996" y="2294336"/>
        <a:ext cx="5205643" cy="916014"/>
      </dsp:txXfrm>
    </dsp:sp>
    <dsp:sp modelId="{CBA5FB6D-7AE7-42EB-AB5E-D37756A30CD0}">
      <dsp:nvSpPr>
        <dsp:cNvPr id="0" name=""/>
        <dsp:cNvSpPr/>
      </dsp:nvSpPr>
      <dsp:spPr>
        <a:xfrm>
          <a:off x="0" y="3439354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461083-760B-4EE4-BBB4-16D605304C78}">
      <dsp:nvSpPr>
        <dsp:cNvPr id="0" name=""/>
        <dsp:cNvSpPr/>
      </dsp:nvSpPr>
      <dsp:spPr>
        <a:xfrm>
          <a:off x="277094" y="3645458"/>
          <a:ext cx="503807" cy="5038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3EB11D-683F-41BA-BAD9-6437F4B7D3EF}">
      <dsp:nvSpPr>
        <dsp:cNvPr id="0" name=""/>
        <dsp:cNvSpPr/>
      </dsp:nvSpPr>
      <dsp:spPr>
        <a:xfrm>
          <a:off x="1057996" y="3439354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Thursday –</a:t>
          </a:r>
          <a:r>
            <a:rPr lang="en-GB" sz="1900" b="1" kern="1200">
              <a:latin typeface="Calibri Light" panose="020F0302020204030204"/>
            </a:rPr>
            <a:t> Reading</a:t>
          </a:r>
          <a:endParaRPr lang="en-GB" sz="1900" b="1" kern="1200"/>
        </a:p>
      </dsp:txBody>
      <dsp:txXfrm>
        <a:off x="1057996" y="3439354"/>
        <a:ext cx="5205643" cy="916014"/>
      </dsp:txXfrm>
    </dsp:sp>
    <dsp:sp modelId="{F34E6F62-4A61-4736-B3DC-CDE8162C3A5E}">
      <dsp:nvSpPr>
        <dsp:cNvPr id="0" name=""/>
        <dsp:cNvSpPr/>
      </dsp:nvSpPr>
      <dsp:spPr>
        <a:xfrm>
          <a:off x="0" y="4584372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EB49C-4EC8-4DFF-84AE-E3F66FF5883B}">
      <dsp:nvSpPr>
        <dsp:cNvPr id="0" name=""/>
        <dsp:cNvSpPr/>
      </dsp:nvSpPr>
      <dsp:spPr>
        <a:xfrm>
          <a:off x="277094" y="4790476"/>
          <a:ext cx="503807" cy="5038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0A9C3A-DAFC-4E4D-9EB7-089D72ADA135}">
      <dsp:nvSpPr>
        <dsp:cNvPr id="0" name=""/>
        <dsp:cNvSpPr/>
      </dsp:nvSpPr>
      <dsp:spPr>
        <a:xfrm>
          <a:off x="1057996" y="4584372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Friday </a:t>
          </a:r>
          <a:r>
            <a:rPr lang="en-GB" sz="1900" b="1" kern="1200">
              <a:latin typeface="Calibri Light" panose="020F0302020204030204"/>
            </a:rPr>
            <a:t>– Tutor choice </a:t>
          </a:r>
          <a:endParaRPr lang="en-GB" sz="1900" b="1" kern="1200"/>
        </a:p>
      </dsp:txBody>
      <dsp:txXfrm>
        <a:off x="1057996" y="4584372"/>
        <a:ext cx="5205643" cy="9160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444B43-1156-4BA8-A50E-2D46FAD3FAF4}">
      <dsp:nvSpPr>
        <dsp:cNvPr id="0" name=""/>
        <dsp:cNvSpPr/>
      </dsp:nvSpPr>
      <dsp:spPr>
        <a:xfrm>
          <a:off x="0" y="2011"/>
          <a:ext cx="719412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D53D42-5F1D-4857-B31F-83227B95F29B}">
      <dsp:nvSpPr>
        <dsp:cNvPr id="0" name=""/>
        <dsp:cNvSpPr/>
      </dsp:nvSpPr>
      <dsp:spPr>
        <a:xfrm>
          <a:off x="0" y="2011"/>
          <a:ext cx="7194120" cy="137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Calibri Light" panose="020F0302020204030204"/>
            </a:rPr>
            <a:t>As we do not want to take students out of lessons in Year 11, tutors will not be carrying out tutorials in the same way as previous years </a:t>
          </a:r>
          <a:endParaRPr lang="en-US" sz="2700" kern="1200" dirty="0">
            <a:latin typeface="Calibri Light" panose="020F0302020204030204"/>
          </a:endParaRPr>
        </a:p>
      </dsp:txBody>
      <dsp:txXfrm>
        <a:off x="0" y="2011"/>
        <a:ext cx="7194120" cy="1371716"/>
      </dsp:txXfrm>
    </dsp:sp>
    <dsp:sp modelId="{747FA4CF-A92E-40DF-ACD3-E907753B5F71}">
      <dsp:nvSpPr>
        <dsp:cNvPr id="0" name=""/>
        <dsp:cNvSpPr/>
      </dsp:nvSpPr>
      <dsp:spPr>
        <a:xfrm>
          <a:off x="0" y="1373727"/>
          <a:ext cx="7194120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5EC29D-EB01-475D-99BE-0A7F9EDF0C99}">
      <dsp:nvSpPr>
        <dsp:cNvPr id="0" name=""/>
        <dsp:cNvSpPr/>
      </dsp:nvSpPr>
      <dsp:spPr>
        <a:xfrm>
          <a:off x="0" y="1373727"/>
          <a:ext cx="7194120" cy="137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0" kern="1200" dirty="0">
              <a:latin typeface="Calibri Light"/>
              <a:ea typeface="Calibri Light"/>
              <a:cs typeface="Calibri Light"/>
            </a:rPr>
            <a:t>We will catch up with tutees during form times </a:t>
          </a:r>
        </a:p>
      </dsp:txBody>
      <dsp:txXfrm>
        <a:off x="0" y="1373727"/>
        <a:ext cx="7194120" cy="1371716"/>
      </dsp:txXfrm>
    </dsp:sp>
    <dsp:sp modelId="{BE2D9801-4E05-409A-90BB-7BC6E006FBC1}">
      <dsp:nvSpPr>
        <dsp:cNvPr id="0" name=""/>
        <dsp:cNvSpPr/>
      </dsp:nvSpPr>
      <dsp:spPr>
        <a:xfrm>
          <a:off x="0" y="2745444"/>
          <a:ext cx="719412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1FBA9A-3AC7-4278-84D1-FEE802538B0F}">
      <dsp:nvSpPr>
        <dsp:cNvPr id="0" name=""/>
        <dsp:cNvSpPr/>
      </dsp:nvSpPr>
      <dsp:spPr>
        <a:xfrm>
          <a:off x="0" y="2745444"/>
          <a:ext cx="7194120" cy="137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0" kern="1200" dirty="0">
              <a:latin typeface="Calibri Light"/>
              <a:ea typeface="Calibri Light"/>
              <a:cs typeface="Calibri Light"/>
            </a:rPr>
            <a:t>However if there are concerns, we will still pick students up 1-1 if needed</a:t>
          </a:r>
        </a:p>
      </dsp:txBody>
      <dsp:txXfrm>
        <a:off x="0" y="2745444"/>
        <a:ext cx="7194120" cy="13717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CFA37-B9B7-424A-BC3B-F893AFAE45D8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752B5-9188-AE40-AD43-B7BB00E0E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020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58F916-8FDD-454F-9857-2235B819F5D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87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21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42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22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0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26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60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27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707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28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351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29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22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70142" indent="-296208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84834" indent="-236967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58767" indent="-236967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132701" indent="-236967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606634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80568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554501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4028435" indent="-2369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FC33EE-1541-4AE3-B618-392FE53F3778}" type="slidenum">
              <a:rPr lang="en-GB" altLang="en-US" smtClean="0">
                <a:latin typeface="Franklin Gothic Book" pitchFamily="34" charset="0"/>
              </a:rPr>
              <a:pPr/>
              <a:t>30</a:t>
            </a:fld>
            <a:endParaRPr lang="en-GB" altLang="en-US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713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752B5-9188-AE40-AD43-B7BB00E0E460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1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09397-93B0-F4EA-C667-7D59F97AB2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C2454-4ED4-CAEF-223C-A9556AC3FD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E6D56-CBF4-4664-1DF2-491304883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B0192-30C5-A77D-923F-878791182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D99F3-246D-E7EE-69A7-10613E932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516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D2156-05CD-8FE5-A7B2-4DC2B9B9C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2EA97-942D-C237-AE84-C0805EB089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9D9F7-A612-74AC-CB88-0679948E8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6D98-3F24-D69C-C5D9-71AA8D71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3A381-8AD6-A742-1483-7F10E5A5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77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940D3-5C02-7D69-E0B1-496419418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DC92D-E9DA-513D-1E9E-66CAA17F0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00E39-A507-CDCE-3135-08582E809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8BC31-FAE9-4555-26E0-80DAABFD4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FB25BB-1D9E-63EB-44E9-5AAAD15B4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47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12EA0-BA8D-A9E0-1845-EAA003CE2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D59E0-8490-012D-D302-09CB537FF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C8EE87-B41B-3049-A3B2-5411E46E07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123B1E-37FB-06A6-4543-6B2534CBA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EB2405-85F8-1BCE-4EB2-D414D8224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49284-189F-6C6C-2A98-F2942F491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70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020D9-0C54-92B4-ED66-EE42C9119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4D8DB6-FCE8-2B4F-BEBD-94C0D019E1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5DC06D-87FD-59C5-2336-832AE1EA1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D6A618-3521-26F4-0354-9E08EF8ED9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87889F-B82B-683C-F3A8-A43EEF3980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F9280D-0D51-42EF-49F9-A2C59C82E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68D52-A6D9-2CAE-33DE-72BFDE9F8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5915B7-1AFF-7AB7-7C4A-F1E128E99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575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BCB69-383B-E232-96F5-476918B3F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6A4516-7B24-E86D-BAF4-E28B293CC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9E215B-C8F7-B09B-62B3-67202EB73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8D1FC9-E6C0-F9BF-09E7-3E8F55A15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922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FE143D-DCFE-06E2-16AB-F6DC7CC57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1CF4AB-4191-72A1-B77C-05D3E042B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351C32-25B3-4B8B-CEA5-41AA860E2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72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9146F-A894-DDEF-9CD8-E5DC90F40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7EE2C-A515-BEA8-C41D-B0FCD32F9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69E938-017D-C9D6-5C7E-F1E127132E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80D589-2A6B-CB35-D1A1-1581BDD5A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91FEF-5983-7F89-20D9-2DB0D35D7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246BEB-5C6E-8CC7-9E18-9C148120F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616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D7468-6D8F-CA59-6205-9A1221A31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DD6FEE-6C73-3D8B-7D01-ACD3CA6760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EA7509-5FFE-49BB-A37F-34A097E1DB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DB71-4953-DC31-250D-6F31C6D13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76129B-1D44-1629-3CC3-56BD122EC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0772C0-B594-8648-C4E9-306F4F92D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81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14273-987C-B905-CB18-E28092BDB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294B2E-51BC-07BC-A3A4-FEFC640D44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128EF-64DF-87F7-B6EA-8ECD6E6A3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56DD5-649D-5B75-3AED-2A7FD8083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D4266-CCAE-046D-7E7A-DF81E9D58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86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125F6D-A56C-42AE-623B-33131EFC77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D935CE-D73D-AEDB-68C0-8AC75014B7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6C3FA-FE72-DA94-607D-D86D1AE2F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7B5ED-D5C0-A279-5B2F-2EC189361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33A48-BF17-1A53-1EDA-FA449AAB7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749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5B46C-0407-1AD6-8460-A8EC1253B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083B46-DB35-6505-E5FD-435A28C46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1EFED6-5C36-3C9A-FE57-8EBC44A64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F28C9-45F8-BF70-D246-DA0C8CAF9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58FE0-FABC-B654-11DC-2F532E449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32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95B3E-D740-6360-B623-E8F279BB3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C9F0A-2AA8-2F89-FB0D-4F64243376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5DA7C-C0A5-9E58-2E1F-8FF41AAFD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78ED95-CF45-2BC0-255D-2F9412BF5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F641F-F2C2-EDFF-4021-2F7333E3F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3564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7EEFF-1E07-75E1-4537-015070A8A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E73F8C-CCB1-D626-4E41-B1888AABB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8F2D2-63D9-3EF3-6DEC-B360CB24F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D8491-AB8A-432D-7C78-C0A4A93DB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50751-1CA7-0FEE-F6B1-D4664F844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8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8DA43-5843-5EED-7DFA-2DCB72882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968C0-2CCC-1E12-8FA4-19D443295D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3B8DF-7A65-3121-74C7-3AD44932C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DD8365-68AA-9B42-7F14-5A403A18F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B458A-302A-2642-3BE1-3A44C3A03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441752-620A-8E8D-36BD-AD4EE25C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454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F6E07-D227-BFC3-1E96-071B10B54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05AF9-2E67-0B8F-1868-DFB00B8DE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364B0-9798-2C50-4A4A-3A623E9DE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E51B5E-0812-02C6-124E-492CFD6DA2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6F4AA4-A000-DAEF-595E-A2FFF6B2B8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55FC98-9DBF-B936-DF66-1C873A531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EA8C39-FC64-2CC2-42A1-0E40972ED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14064A-46BA-2BBC-6C59-44939D1E7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3895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A6A3E-5477-E979-57F6-0B8F51083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3370E2-BBBD-A0FF-6AA8-90256D835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99048E-2BD3-4E9A-41FB-F71C6E799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2EDEAE-88A6-E3EC-3486-719C75670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889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62C0A7-1ACA-C285-8903-8FAE1BA65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B31637-7DC8-2602-7442-815135611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FAF10-851A-6AC5-1EDD-5101A4618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544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709E-E0FC-186F-C83E-00A56A13C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67179-D56D-86E5-546B-080D893BA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8DE256-E249-EC03-ED91-16BDA338E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D077E-133D-58EE-DE9D-3801D38E5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14B63-2E67-CAD5-0EF0-8E7785C59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3C54CA-EEFD-6DC3-3A37-63B98A4E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160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5B55B-21E9-8094-00ED-0B7908171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772BB8-20B3-FDA9-255D-C58ECA553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915076-7645-D238-2189-F8114DF03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B4AABA-221F-0ECC-6B4D-0418242DC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4B144-4D19-115A-5578-8825039E8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583B89-C786-5F96-C4F7-89573C0F1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684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96C39-52B4-5AD5-36A7-257BA17E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404E48-B9F3-CBBC-3B48-217AF3BEE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D2429A-F8FB-2FDD-FE12-5468BDB13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A0DB7-26D9-5531-80F8-D4307F918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C3064-3618-AF6A-697E-4C972E49B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7000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F8E9E-D154-44CA-30D4-73D9175CE0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1ABA0E-E350-1D99-1538-7EEA5C9E6C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4FCD9-1D91-E89C-CF86-20F59B1E2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73E5C-1A6B-9D0F-8406-A9E027C69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022F-33E9-50A9-0968-DD2B81E3F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161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DD3EA9-AA98-E379-574D-5E789592D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C10ADF-B951-59B3-A66A-5C7E59068D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13B0B-54D9-4E94-E659-0405F66604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C31AB-F337-4260-BCEF-9C5B8123FE45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01585-9FC3-6E31-F60C-28F325B72D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F9FAE-49FC-558F-6291-B8A3AE62E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8BD90-AAB3-4358-BAD2-8F6FB8E431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385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91A31B-3923-06BC-AEEA-ED7D89612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C805A-026C-A87D-6305-2A44CA18B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57D6C-60D7-D297-435F-F76CFC7E61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7D067-0C72-445D-8063-8AC69F86E7E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9622C-6456-7A7F-CDEF-5FEDEB943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01185E-4178-3E70-AD1E-D9D3257479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B2FB3-F3DD-4B07-BF50-4B494FE045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003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cu.ac.uk/exams-and-revision/best-ways-to-revise/best-revision-technique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Relationship Id="rId1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42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4" name="Rectangle 5143">
            <a:extLst>
              <a:ext uri="{FF2B5EF4-FFF2-40B4-BE49-F238E27FC236}">
                <a16:creationId xmlns:a16="http://schemas.microsoft.com/office/drawing/2014/main" id="{8930EBA3-4D2E-42E8-B828-834555328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146" name="Arc 5145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4DE42-7920-229E-1A3C-E00F9481E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7732" y="2472069"/>
            <a:ext cx="5101862" cy="956343"/>
          </a:xfrm>
        </p:spPr>
        <p:txBody>
          <a:bodyPr>
            <a:normAutofit/>
          </a:bodyPr>
          <a:lstStyle/>
          <a:p>
            <a:r>
              <a:rPr lang="en-GB"/>
              <a:t>Welcome </a:t>
            </a:r>
          </a:p>
        </p:txBody>
      </p:sp>
      <p:sp>
        <p:nvSpPr>
          <p:cNvPr id="5148" name="Oval 5147">
            <a:extLst>
              <a:ext uri="{FF2B5EF4-FFF2-40B4-BE49-F238E27FC236}">
                <a16:creationId xmlns:a16="http://schemas.microsoft.com/office/drawing/2014/main" id="{528AA953-F4F9-4DC5-97C7-491F4AF93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079" y="5607717"/>
            <a:ext cx="513442" cy="49951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09EA21-ED60-A4C5-123A-FA410BE2F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7732" y="3800209"/>
            <a:ext cx="5130798" cy="230702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3600" dirty="0">
              <a:ea typeface="Calibri"/>
              <a:cs typeface="Calibri"/>
            </a:endParaRPr>
          </a:p>
        </p:txBody>
      </p:sp>
      <p:pic>
        <p:nvPicPr>
          <p:cNvPr id="2050" name="Picture 2" descr="Saffron Walden County High School Trust">
            <a:extLst>
              <a:ext uri="{FF2B5EF4-FFF2-40B4-BE49-F238E27FC236}">
                <a16:creationId xmlns:a16="http://schemas.microsoft.com/office/drawing/2014/main" id="{FF6FE048-C5B5-2791-B051-00A78736A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21" y="824217"/>
            <a:ext cx="4015091" cy="528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87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5F42E6-A9AD-0488-5A73-5AE8A381D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450" y="2916249"/>
            <a:ext cx="3240506" cy="102550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Tutor Name </a:t>
            </a:r>
          </a:p>
        </p:txBody>
      </p:sp>
      <p:sp>
        <p:nvSpPr>
          <p:cNvPr id="17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7EA5C-58E2-40E4-8743-D74246BD8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 am your </a:t>
            </a:r>
            <a:r>
              <a:rPr lang="en-GB" b="1" dirty="0"/>
              <a:t>first</a:t>
            </a:r>
            <a:r>
              <a:rPr lang="en-GB" dirty="0"/>
              <a:t> </a:t>
            </a:r>
            <a:r>
              <a:rPr lang="en-GB" b="1" dirty="0"/>
              <a:t>point</a:t>
            </a:r>
            <a:r>
              <a:rPr lang="en-GB" dirty="0"/>
              <a:t> of contact at SWCHS. I see your child every day! </a:t>
            </a:r>
          </a:p>
          <a:p>
            <a:r>
              <a:rPr lang="en-GB" dirty="0"/>
              <a:t>Please get in touch with me if you have any questions or concerns regarding your child. </a:t>
            </a:r>
            <a:endParaRPr lang="en-GB" dirty="0">
              <a:cs typeface="Calibri"/>
            </a:endParaRPr>
          </a:p>
          <a:p>
            <a:r>
              <a:rPr lang="en-GB" dirty="0"/>
              <a:t>I can then triage to the correct person if needed.</a:t>
            </a:r>
            <a:endParaRPr lang="en-GB" dirty="0">
              <a:cs typeface="Calibri"/>
            </a:endParaRPr>
          </a:p>
          <a:p>
            <a:r>
              <a:rPr lang="en-GB" dirty="0"/>
              <a:t>My email is rhancock@swchs.net </a:t>
            </a:r>
            <a:endParaRPr lang="en-GB" dirty="0">
              <a:cs typeface="Calibri"/>
            </a:endParaRP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24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DB1C82-8B37-4E87-A3D1-E92A529C7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/>
              <a:t>Our Pastoral Curriculum</a:t>
            </a:r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A8A84F79-BE97-A3CF-5420-031A705005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2509058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2226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A486B-5065-7BD3-4552-548CFC373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b="1" dirty="0"/>
              <a:t>Monday</a:t>
            </a:r>
            <a:endParaRPr lang="en-GB" sz="5400" b="1" dirty="0">
              <a:ea typeface="Calibri Light"/>
              <a:cs typeface="Calibri Light"/>
            </a:endParaRPr>
          </a:p>
        </p:txBody>
      </p:sp>
      <p:sp>
        <p:nvSpPr>
          <p:cNvPr id="410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Saffron Screen - Saffron Walden Tourist Information Centre">
            <a:extLst>
              <a:ext uri="{FF2B5EF4-FFF2-40B4-BE49-F238E27FC236}">
                <a16:creationId xmlns:a16="http://schemas.microsoft.com/office/drawing/2014/main" id="{CEC3B1C9-14C2-6EE6-6C88-7B356B50A3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7" r="12799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E5C244-E358-9CA3-281F-3EEFE7FC0B1D}"/>
              </a:ext>
            </a:extLst>
          </p:cNvPr>
          <p:cNvSpPr txBox="1"/>
          <p:nvPr/>
        </p:nvSpPr>
        <p:spPr>
          <a:xfrm>
            <a:off x="366662" y="3228171"/>
            <a:ext cx="408432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ea typeface="Calibri"/>
                <a:cs typeface="Calibri"/>
              </a:rPr>
              <a:t>Assembly </a:t>
            </a:r>
          </a:p>
          <a:p>
            <a:endParaRPr lang="en-GB" sz="2400">
              <a:ea typeface="Calibri"/>
              <a:cs typeface="Calibri"/>
            </a:endParaRPr>
          </a:p>
          <a:p>
            <a:r>
              <a:rPr lang="en-GB" sz="2400">
                <a:ea typeface="Calibri"/>
                <a:cs typeface="Calibri"/>
              </a:rPr>
              <a:t>As well as assemblies on important cultural topics and values, assemblies will also focus on key Year 11 themes such as managing exam stress, post-16 options, and optimal revision strategies 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174850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5" name="Rectangle 207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50F8A9-374D-B804-F3E0-9A0DE519C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>
                <a:latin typeface="+mj-lt"/>
                <a:ea typeface="+mj-ea"/>
                <a:cs typeface="+mj-cs"/>
              </a:rPr>
              <a:t>Tuesday </a:t>
            </a:r>
            <a:endParaRPr lang="en-US" sz="5400" b="1" kern="1200">
              <a:latin typeface="+mj-lt"/>
              <a:ea typeface="Calibri Light"/>
              <a:cs typeface="Calibri Light"/>
            </a:endParaRPr>
          </a:p>
        </p:txBody>
      </p:sp>
      <p:sp>
        <p:nvSpPr>
          <p:cNvPr id="207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Content Placeholder 2053">
            <a:extLst>
              <a:ext uri="{FF2B5EF4-FFF2-40B4-BE49-F238E27FC236}">
                <a16:creationId xmlns:a16="http://schemas.microsoft.com/office/drawing/2014/main" id="{AEFCCE0E-0E66-7428-4097-3C78C9CBB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ea typeface="Calibri"/>
                <a:cs typeface="Calibri"/>
              </a:rPr>
              <a:t>Year 11 specific notices  - e.g. college application deadlines </a:t>
            </a:r>
          </a:p>
          <a:p>
            <a:r>
              <a:rPr lang="en-GB" sz="3200">
                <a:ea typeface="Calibri"/>
                <a:cs typeface="Calibri"/>
              </a:rPr>
              <a:t>Revision </a:t>
            </a:r>
          </a:p>
          <a:p>
            <a:pPr marL="0" indent="0">
              <a:buNone/>
            </a:pPr>
            <a:endParaRPr lang="en-US" sz="2200">
              <a:ea typeface="Calibri"/>
              <a:cs typeface="Calibri"/>
            </a:endParaRPr>
          </a:p>
        </p:txBody>
      </p:sp>
      <p:pic>
        <p:nvPicPr>
          <p:cNvPr id="3" name="Picture 2" descr="Top Five Study Skills of “A” Students ...">
            <a:extLst>
              <a:ext uri="{FF2B5EF4-FFF2-40B4-BE49-F238E27FC236}">
                <a16:creationId xmlns:a16="http://schemas.microsoft.com/office/drawing/2014/main" id="{8077C41A-8203-6908-79FB-FBDD621696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44" r="17161" b="-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86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E6AB7B-BFE9-9CA5-7C72-0D62C0A1D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5" name="Rectangle 207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38179A-FFCE-DFAF-96FE-9DB65F95C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/>
              <a:t>Wednesday</a:t>
            </a:r>
            <a:r>
              <a:rPr lang="en-US" sz="5400" b="1" kern="1200" dirty="0">
                <a:latin typeface="+mj-lt"/>
                <a:ea typeface="+mj-ea"/>
                <a:cs typeface="+mj-cs"/>
              </a:rPr>
              <a:t> </a:t>
            </a:r>
            <a:endParaRPr lang="en-US" sz="5400" kern="1200">
              <a:latin typeface="+mj-lt"/>
              <a:ea typeface="Calibri Light"/>
              <a:cs typeface="Calibri Light"/>
            </a:endParaRPr>
          </a:p>
        </p:txBody>
      </p:sp>
      <p:sp>
        <p:nvSpPr>
          <p:cNvPr id="207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Content Placeholder 2053">
            <a:extLst>
              <a:ext uri="{FF2B5EF4-FFF2-40B4-BE49-F238E27FC236}">
                <a16:creationId xmlns:a16="http://schemas.microsoft.com/office/drawing/2014/main" id="{9329D985-B005-FD6E-1295-EC0CD0FF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>
                <a:ea typeface="Calibri"/>
                <a:cs typeface="Calibri"/>
              </a:rPr>
              <a:t>Current Affairs </a:t>
            </a:r>
            <a:endParaRPr lang="en-US" sz="3200"/>
          </a:p>
          <a:p>
            <a:r>
              <a:rPr lang="en-GB" sz="3200">
                <a:ea typeface="Calibri"/>
                <a:cs typeface="Calibri"/>
              </a:rPr>
              <a:t>Student Voice discussions </a:t>
            </a:r>
          </a:p>
          <a:p>
            <a:pPr marL="0" indent="0">
              <a:buNone/>
            </a:pPr>
            <a:endParaRPr lang="en-US" sz="3200">
              <a:ea typeface="Calibri"/>
              <a:cs typeface="Calibri"/>
            </a:endParaRPr>
          </a:p>
        </p:txBody>
      </p:sp>
      <p:pic>
        <p:nvPicPr>
          <p:cNvPr id="3" name="Picture 2" descr="AFT Summer 2016 News Letter | Family Therapy Training Network">
            <a:extLst>
              <a:ext uri="{FF2B5EF4-FFF2-40B4-BE49-F238E27FC236}">
                <a16:creationId xmlns:a16="http://schemas.microsoft.com/office/drawing/2014/main" id="{43EE64C3-B61F-4818-A559-AB43BBA89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418292"/>
            <a:ext cx="6903720" cy="402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293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76FB8F-B9E8-CD13-77B1-3E8943F8D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Thursday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F1FEC3-4030-DDFF-60B7-6B778A2A6AF3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/>
              <a:t>Reading as a class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/>
              <a:t>We are continuing from last year and are reading is </a:t>
            </a:r>
            <a:r>
              <a:rPr lang="en-US" sz="3600" i="1"/>
              <a:t>Dry by Jarrod and Neal Shusterman.</a:t>
            </a:r>
          </a:p>
        </p:txBody>
      </p:sp>
      <p:pic>
        <p:nvPicPr>
          <p:cNvPr id="7" name="Picture 6" descr="Dry : Shusterman, Neal, Shusterman ...">
            <a:extLst>
              <a:ext uri="{FF2B5EF4-FFF2-40B4-BE49-F238E27FC236}">
                <a16:creationId xmlns:a16="http://schemas.microsoft.com/office/drawing/2014/main" id="{55D27433-BC78-F6FD-5820-65BA5E1B6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357" y="640080"/>
            <a:ext cx="3698350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538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23AEA-2C80-DEA5-5D8C-9C205E0E3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5400" b="1">
                <a:ea typeface="Calibri Light"/>
                <a:cs typeface="Calibri Light"/>
              </a:rPr>
              <a:t>Friday</a:t>
            </a:r>
            <a:endParaRPr lang="en-GB" sz="5400" b="1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A3C9D-DA54-EC1D-BAA2-66EB185C6D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>
                <a:ea typeface="Calibri"/>
                <a:cs typeface="Calibri"/>
              </a:rPr>
              <a:t>Tutor Choice!</a:t>
            </a:r>
          </a:p>
        </p:txBody>
      </p:sp>
      <p:pic>
        <p:nvPicPr>
          <p:cNvPr id="4" name="Picture 3" descr="Kids Fun Stock Illustrations – 725,882 Kids Fun Stock Illustrations,  Vectors &amp; Clipart - Dreamstime">
            <a:extLst>
              <a:ext uri="{FF2B5EF4-FFF2-40B4-BE49-F238E27FC236}">
                <a16:creationId xmlns:a16="http://schemas.microsoft.com/office/drawing/2014/main" id="{207A3A7C-E81C-24FF-198D-2D9EE21BE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711700"/>
            <a:ext cx="6903720" cy="343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40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1" name="Rectangle 104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B1AA3F-183D-426D-317D-34A7F490D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b="1"/>
              <a:t>Tutorials</a:t>
            </a:r>
          </a:p>
        </p:txBody>
      </p:sp>
      <p:sp>
        <p:nvSpPr>
          <p:cNvPr id="104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A1B4B4C3-3A27-7120-5982-829333489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41" r="10843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C27C78-C5DC-83AA-00DC-DCE321EDC2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7798829"/>
              </p:ext>
            </p:extLst>
          </p:nvPr>
        </p:nvGraphicFramePr>
        <p:xfrm>
          <a:off x="240769" y="2082646"/>
          <a:ext cx="7194120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3346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2695FE-8EF8-94D7-688A-33A7B9CDE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C3219D-C463-5C5C-8FF9-346D27EF2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>
                <a:ea typeface="Calibri Light"/>
                <a:cs typeface="Calibri Light"/>
              </a:rPr>
              <a:t>How can I help my child revise?</a:t>
            </a:r>
            <a:r>
              <a:rPr lang="en-GB" sz="5400">
                <a:ea typeface="Calibri Light"/>
                <a:cs typeface="Calibri Light"/>
              </a:rPr>
              <a:t> </a:t>
            </a:r>
            <a:endParaRPr lang="en-US" sz="54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013F3-A8E3-CFB0-2ACD-9BFA13B57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>
                <a:ea typeface="Calibri"/>
                <a:cs typeface="Calibri"/>
              </a:rPr>
              <a:t>Provide a quiet space for them to work at home </a:t>
            </a:r>
          </a:p>
          <a:p>
            <a:r>
              <a:rPr lang="en-GB">
                <a:ea typeface="Calibri"/>
                <a:cs typeface="Calibri"/>
              </a:rPr>
              <a:t>Help them to design a sensible revision timetable </a:t>
            </a:r>
          </a:p>
          <a:p>
            <a:r>
              <a:rPr lang="en-GB">
                <a:ea typeface="Calibri"/>
                <a:cs typeface="Calibri"/>
              </a:rPr>
              <a:t>Offer to test them on revision that they have done – sometimes students spend hours making flashcards or mind-maps but these are only useful if they use them effectively afterwards – testing students on their notes is a good way to avoid this. </a:t>
            </a:r>
          </a:p>
          <a:p>
            <a:r>
              <a:rPr lang="en-GB">
                <a:ea typeface="Calibri"/>
                <a:cs typeface="Calibri"/>
              </a:rPr>
              <a:t>Ask them to teach you about a topic they have revised </a:t>
            </a:r>
          </a:p>
          <a:p>
            <a:r>
              <a:rPr lang="en-GB">
                <a:ea typeface="Calibri"/>
                <a:cs typeface="Calibri"/>
              </a:rPr>
              <a:t>Encourage students to complete the revision activities teachers set (instead of doing their own thing!) </a:t>
            </a:r>
          </a:p>
          <a:p>
            <a:r>
              <a:rPr lang="en-GB">
                <a:ea typeface="Calibri"/>
                <a:cs typeface="Calibri"/>
              </a:rPr>
              <a:t>Remind students to revise question technique as well as content </a:t>
            </a:r>
          </a:p>
          <a:p>
            <a:r>
              <a:rPr lang="en-GB">
                <a:ea typeface="Calibri"/>
                <a:cs typeface="Calibri"/>
              </a:rPr>
              <a:t>Encourage them to take breaks! </a:t>
            </a:r>
          </a:p>
          <a:p>
            <a:r>
              <a:rPr lang="en-GB">
                <a:ea typeface="Calibri"/>
                <a:cs typeface="Calibri"/>
              </a:rPr>
              <a:t>Encourage students to attend any interventions or revision sessions </a:t>
            </a:r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597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E97220-2087-BC10-E4B7-65862C92B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>
                <a:ea typeface="Calibri Light"/>
                <a:cs typeface="Calibri Light"/>
              </a:rPr>
              <a:t>Useful revision resources</a:t>
            </a:r>
            <a:r>
              <a:rPr lang="en-GB" sz="5400">
                <a:ea typeface="Calibri Light"/>
                <a:cs typeface="Calibri Light"/>
              </a:rPr>
              <a:t> </a:t>
            </a:r>
            <a:endParaRPr lang="en-US" sz="54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7D218-F084-0F1C-0DF4-9BC1839E0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Calibri"/>
                <a:cs typeface="Calibri"/>
              </a:rPr>
              <a:t>Online platforms such as Dr Frost, Seneca and </a:t>
            </a:r>
            <a:r>
              <a:rPr lang="en-GB" err="1">
                <a:ea typeface="Calibri"/>
                <a:cs typeface="Calibri"/>
              </a:rPr>
              <a:t>Educake</a:t>
            </a:r>
            <a:endParaRPr lang="en-US" err="1"/>
          </a:p>
          <a:p>
            <a:r>
              <a:rPr lang="en-GB">
                <a:ea typeface="Calibri"/>
                <a:cs typeface="Calibri"/>
              </a:rPr>
              <a:t>Using revision guides to make notes </a:t>
            </a:r>
          </a:p>
          <a:p>
            <a:r>
              <a:rPr lang="en-GB">
                <a:ea typeface="Calibri"/>
                <a:cs typeface="Calibri"/>
              </a:rPr>
              <a:t>Making flashcards </a:t>
            </a:r>
          </a:p>
          <a:p>
            <a:r>
              <a:rPr lang="en-GB">
                <a:ea typeface="Calibri"/>
                <a:cs typeface="Calibri"/>
              </a:rPr>
              <a:t>Practice past questions and papers </a:t>
            </a:r>
          </a:p>
          <a:p>
            <a:r>
              <a:rPr lang="en-GB">
                <a:ea typeface="Calibri"/>
                <a:cs typeface="Calibri"/>
              </a:rPr>
              <a:t>Birmingham City University has a great page on revision techniques </a:t>
            </a:r>
            <a:endParaRPr lang="en-US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It also includes information on how to revise with ADHD and dyslexia </a:t>
            </a:r>
          </a:p>
          <a:p>
            <a:r>
              <a:rPr lang="en-GB">
                <a:ea typeface="Calibri"/>
                <a:cs typeface="Calibri"/>
                <a:hlinkClick r:id="rId2"/>
              </a:rPr>
              <a:t>https://www.bcu.ac.uk/exams-and-revision/best-ways-to-revise/best-revision-techniques</a:t>
            </a:r>
            <a:r>
              <a:rPr lang="en-GB">
                <a:ea typeface="Calibri"/>
                <a:cs typeface="Calibri"/>
              </a:rPr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945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2A4672-B4DF-92C6-C8BA-A212EC55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 b="1">
                <a:ea typeface="Calibri Light"/>
                <a:cs typeface="Calibri Light"/>
              </a:rPr>
              <a:t>Subject specific advice </a:t>
            </a:r>
            <a:endParaRPr lang="en-GB" sz="5000" b="1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3C676-E4CC-9D26-F3E3-5E4382600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endParaRPr lang="en-GB" sz="2200"/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465DDE44-185F-36E6-4FDB-34DB8F8E4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53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916" y="475578"/>
            <a:ext cx="10946167" cy="113486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4800" b="1"/>
              <a:t> English Language and Literature. </a:t>
            </a:r>
            <a:br>
              <a:rPr lang="en-GB" sz="4800" b="1"/>
            </a:br>
            <a:r>
              <a:rPr lang="en-GB" sz="4800" b="1"/>
              <a:t>Everything you need to know…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025295" y="2135105"/>
          <a:ext cx="5204958" cy="432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2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9201">
                <a:tc>
                  <a:txBody>
                    <a:bodyPr/>
                    <a:lstStyle/>
                    <a:p>
                      <a:pPr algn="ctr"/>
                      <a:r>
                        <a:rPr lang="en-GB" sz="2000" b="1"/>
                        <a:t>English</a:t>
                      </a:r>
                      <a:r>
                        <a:rPr lang="en-GB" sz="2000" b="1" baseline="0"/>
                        <a:t> Year 10</a:t>
                      </a:r>
                      <a:endParaRPr lang="en-GB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/>
                        <a:t>English Year 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99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solidFill>
                            <a:srgbClr val="FF0000"/>
                          </a:solidFill>
                        </a:rPr>
                        <a:t>Literature: </a:t>
                      </a:r>
                      <a:r>
                        <a:rPr lang="en-GB" sz="1800" baseline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800" i="1" baseline="0">
                          <a:solidFill>
                            <a:srgbClr val="FF0000"/>
                          </a:solidFill>
                        </a:rPr>
                        <a:t>Lord of the Flies/ An Inspector Calls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aseline="0">
                          <a:solidFill>
                            <a:srgbClr val="FF0000"/>
                          </a:solidFill>
                        </a:rPr>
                        <a:t>Literature: </a:t>
                      </a:r>
                      <a:r>
                        <a:rPr lang="en-GB" sz="1800" i="1" baseline="0">
                          <a:solidFill>
                            <a:srgbClr val="FF0000"/>
                          </a:solidFill>
                        </a:rPr>
                        <a:t>Macbeth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aseline="0">
                          <a:solidFill>
                            <a:srgbClr val="FF0000"/>
                          </a:solidFill>
                        </a:rPr>
                        <a:t>Literature: Poetry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baseline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solidFill>
                            <a:srgbClr val="0070C0"/>
                          </a:solidFill>
                        </a:rPr>
                        <a:t>Language Paper</a:t>
                      </a:r>
                      <a:r>
                        <a:rPr lang="en-GB" sz="1800" baseline="0">
                          <a:solidFill>
                            <a:srgbClr val="0070C0"/>
                          </a:solidFill>
                        </a:rPr>
                        <a:t> 1: Reading and Writing fiction texts.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>
                          <a:solidFill>
                            <a:srgbClr val="0070C0"/>
                          </a:solidFill>
                        </a:rPr>
                        <a:t>Language Paper</a:t>
                      </a:r>
                      <a:r>
                        <a:rPr lang="en-GB" sz="1800" baseline="0">
                          <a:solidFill>
                            <a:srgbClr val="0070C0"/>
                          </a:solidFill>
                        </a:rPr>
                        <a:t> 2: Writing non-fiction texts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aseline="0">
                          <a:solidFill>
                            <a:srgbClr val="0070C0"/>
                          </a:solidFill>
                        </a:rPr>
                        <a:t>Spoken Language Endorsement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aseline="0">
                          <a:solidFill>
                            <a:srgbClr val="FF0000"/>
                          </a:solidFill>
                        </a:rPr>
                        <a:t>Literature:  </a:t>
                      </a:r>
                      <a:r>
                        <a:rPr lang="en-GB" sz="1800" i="1" baseline="0">
                          <a:solidFill>
                            <a:srgbClr val="FF0000"/>
                          </a:solidFill>
                        </a:rPr>
                        <a:t>A Christmas Carol/ Frankenstein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i="0" baseline="0">
                          <a:solidFill>
                            <a:srgbClr val="FF0000"/>
                          </a:solidFill>
                        </a:rPr>
                        <a:t>Unseen poetry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i="0" baseline="0">
                        <a:solidFill>
                          <a:srgbClr val="FF0000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>
                          <a:solidFill>
                            <a:srgbClr val="0070C0"/>
                          </a:solidFill>
                        </a:rPr>
                        <a:t>Language Paper 2: Reading non-fiction texts</a:t>
                      </a:r>
                      <a:endParaRPr lang="en-GB" sz="1800" baseline="0">
                        <a:solidFill>
                          <a:srgbClr val="0070C0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i="0" baseline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solidFill>
                            <a:srgbClr val="7030A0"/>
                          </a:solidFill>
                        </a:rPr>
                        <a:t>Revision:</a:t>
                      </a:r>
                      <a:r>
                        <a:rPr lang="en-GB" sz="1800" baseline="0">
                          <a:solidFill>
                            <a:srgbClr val="7030A0"/>
                          </a:solidFill>
                        </a:rPr>
                        <a:t> Language and Literature</a:t>
                      </a:r>
                      <a:endParaRPr lang="en-GB" sz="180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6060" y="2135105"/>
            <a:ext cx="44832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English, students are awarded two separate grades: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English Language and English Literature.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Students sit two papers in each qualification.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100% examination;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no controlled assessments.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no tiers of entry;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students will sit the same paper.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Literature exams are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closed book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-students need to learn key quotations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2C499-D8B9-C5AA-15BC-A859E60F1251}"/>
              </a:ext>
            </a:extLst>
          </p:cNvPr>
          <p:cNvSpPr txBox="1"/>
          <p:nvPr/>
        </p:nvSpPr>
        <p:spPr>
          <a:xfrm>
            <a:off x="9644171" y="5736090"/>
            <a:ext cx="2427415" cy="923330"/>
          </a:xfrm>
          <a:prstGeom prst="rect">
            <a:avLst/>
          </a:prstGeom>
          <a:solidFill>
            <a:srgbClr val="FFC0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how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the course is divided between Year 10 and Year 11.</a:t>
            </a:r>
            <a:endParaRPr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821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05677-005B-A3C4-3E62-3D9BE4E3B8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35836" y="2062307"/>
            <a:ext cx="3668486" cy="1500520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n-GB" sz="3600" b="1"/>
              <a:t>How can you support your child in English?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E8C004-C712-534E-8241-DC911025AA34}"/>
              </a:ext>
            </a:extLst>
          </p:cNvPr>
          <p:cNvSpPr txBox="1"/>
          <p:nvPr/>
        </p:nvSpPr>
        <p:spPr>
          <a:xfrm>
            <a:off x="362152" y="406604"/>
            <a:ext cx="3416475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 to them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 the texts they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are studying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discussing texts out loud helps knowledge to stick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75FFEA-EA6A-87C8-1E02-D803AAE27EBA}"/>
              </a:ext>
            </a:extLst>
          </p:cNvPr>
          <p:cNvSpPr txBox="1"/>
          <p:nvPr/>
        </p:nvSpPr>
        <p:spPr>
          <a:xfrm>
            <a:off x="325641" y="2248950"/>
            <a:ext cx="3499262" cy="2308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 </a:t>
            </a:r>
            <a:r>
              <a:rPr lang="en-GB" b="1">
                <a:solidFill>
                  <a:prstClr val="black"/>
                </a:solidFill>
                <a:latin typeface="Calibri" panose="020F0502020204030204"/>
              </a:rPr>
              <a:t>students to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Mr Bruff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YouTube. He has lots of useful tutorials.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74625D-F243-63B1-E96A-1CCD5E222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927" y="3231074"/>
            <a:ext cx="2150924" cy="12233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FAFA22-4B0D-211D-D3E3-C0CD767DF319}"/>
              </a:ext>
            </a:extLst>
          </p:cNvPr>
          <p:cNvSpPr txBox="1"/>
          <p:nvPr/>
        </p:nvSpPr>
        <p:spPr>
          <a:xfrm>
            <a:off x="8315254" y="4034240"/>
            <a:ext cx="3668486" cy="25853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 them to Seneca Learning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Students can sign up and access the revision materials for AQA GCSE Literature and Language.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Please remind them not to revise texts they haven’t studied with us, as there are other options on there!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621CBA-CB84-4530-30C1-C0C29CF3D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254" y="338140"/>
            <a:ext cx="1685381" cy="2383971"/>
          </a:xfrm>
          <a:prstGeom prst="rect">
            <a:avLst/>
          </a:prstGeom>
        </p:spPr>
      </p:pic>
      <p:pic>
        <p:nvPicPr>
          <p:cNvPr id="1026" name="Picture 2" descr="AQA GCSE English Language: Targeting Grade 5 : Revi... — Books2Door">
            <a:extLst>
              <a:ext uri="{FF2B5EF4-FFF2-40B4-BE49-F238E27FC236}">
                <a16:creationId xmlns:a16="http://schemas.microsoft.com/office/drawing/2014/main" id="{150571CE-FE6B-76AA-38A7-721FF2559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7064" y="306686"/>
            <a:ext cx="1728107" cy="244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AD851A-A273-0243-4BC1-84FC6651D1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0023" y="1361374"/>
            <a:ext cx="1584882" cy="8282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848FE3-BCE0-C1A4-315C-8AD61A31396A}"/>
              </a:ext>
            </a:extLst>
          </p:cNvPr>
          <p:cNvSpPr txBox="1"/>
          <p:nvPr/>
        </p:nvSpPr>
        <p:spPr>
          <a:xfrm>
            <a:off x="8315254" y="2867050"/>
            <a:ext cx="3668486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 them to their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revision guides – </a:t>
            </a:r>
            <a:r>
              <a:rPr lang="en-GB" b="1">
                <a:solidFill>
                  <a:prstClr val="black"/>
                </a:solidFill>
                <a:latin typeface="Calibri" panose="020F0502020204030204"/>
              </a:rPr>
              <a:t>we send letters out about purchasing these.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DB20B9-5A1C-955D-3747-4BD83B69F349}"/>
              </a:ext>
            </a:extLst>
          </p:cNvPr>
          <p:cNvSpPr txBox="1"/>
          <p:nvPr/>
        </p:nvSpPr>
        <p:spPr>
          <a:xfrm>
            <a:off x="320758" y="4802908"/>
            <a:ext cx="2367024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Test students on their quotations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their texts. Allow students to stick key quotations around the house! </a:t>
            </a:r>
          </a:p>
        </p:txBody>
      </p:sp>
      <p:pic>
        <p:nvPicPr>
          <p:cNvPr id="13" name="Picture 4" descr="Macbeth Key Quotations - YouTube">
            <a:extLst>
              <a:ext uri="{FF2B5EF4-FFF2-40B4-BE49-F238E27FC236}">
                <a16:creationId xmlns:a16="http://schemas.microsoft.com/office/drawing/2014/main" id="{26E13715-C148-4469-463F-B5E9992CC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782" y="4677520"/>
            <a:ext cx="3121891" cy="175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QA GCSE English Revision Session | Teaching Resources">
            <a:extLst>
              <a:ext uri="{FF2B5EF4-FFF2-40B4-BE49-F238E27FC236}">
                <a16:creationId xmlns:a16="http://schemas.microsoft.com/office/drawing/2014/main" id="{5BFCBDE7-25C3-1D88-7601-77B75F0BE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651" y="1160381"/>
            <a:ext cx="1433436" cy="80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8F32180-3C3B-2B6F-EE0E-F6D5DB4DA794}"/>
              </a:ext>
            </a:extLst>
          </p:cNvPr>
          <p:cNvSpPr txBox="1"/>
          <p:nvPr/>
        </p:nvSpPr>
        <p:spPr>
          <a:xfrm>
            <a:off x="4350327" y="3707710"/>
            <a:ext cx="3355542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Help them to learn the new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vocabulary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have taught.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9F1AC6E-C06F-4F25-A676-0A47E057A5F0}"/>
              </a:ext>
            </a:extLst>
          </p:cNvPr>
          <p:cNvSpPr txBox="1"/>
          <p:nvPr/>
        </p:nvSpPr>
        <p:spPr>
          <a:xfrm>
            <a:off x="6028098" y="4562764"/>
            <a:ext cx="2148599" cy="193899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Encourage them to come and talk to us and give us practice essays to mark. We want to help!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6E3B5A-55A3-BB9A-B7F7-EFFAFB0008B9}"/>
              </a:ext>
            </a:extLst>
          </p:cNvPr>
          <p:cNvSpPr txBox="1"/>
          <p:nvPr/>
        </p:nvSpPr>
        <p:spPr>
          <a:xfrm>
            <a:off x="4261757" y="297514"/>
            <a:ext cx="3668486" cy="1200329"/>
          </a:xfrm>
          <a:prstGeom prst="rect">
            <a:avLst/>
          </a:prstGeom>
          <a:solidFill>
            <a:srgbClr val="FF99FF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Encourage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students to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use </a:t>
            </a:r>
            <a:r>
              <a:rPr lang="en-GB" err="1">
                <a:solidFill>
                  <a:prstClr val="black"/>
                </a:solidFill>
                <a:latin typeface="Calibri" panose="020F0502020204030204"/>
              </a:rPr>
              <a:t>Educake</a:t>
            </a:r>
            <a:r>
              <a:rPr lang="en-GB">
                <a:solidFill>
                  <a:prstClr val="black"/>
                </a:solidFill>
                <a:latin typeface="Calibri" panose="020F0502020204030204"/>
              </a:rPr>
              <a:t> as a revision resource. The sooner they start revising, the better.</a:t>
            </a:r>
          </a:p>
          <a:p>
            <a:pPr algn="ctr">
              <a:defRPr/>
            </a:pPr>
            <a:endParaRPr lang="en-GB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12" name="Picture 6" descr="AQA GCSE English Revision Session | Teaching Resources">
            <a:extLst>
              <a:ext uri="{FF2B5EF4-FFF2-40B4-BE49-F238E27FC236}">
                <a16:creationId xmlns:a16="http://schemas.microsoft.com/office/drawing/2014/main" id="{3E4711B5-1BA2-DFA9-9184-6A2B5FBB6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171" y="1161847"/>
            <a:ext cx="1433436" cy="80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7F57275-00B9-D0EB-6407-381000FDBB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254" y="319286"/>
            <a:ext cx="1685381" cy="238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4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5" grpId="0" animBg="1"/>
      <p:bldP spid="11" grpId="0" animBg="1"/>
      <p:bldP spid="16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B94335-A789-1714-6966-233B8D3C2F03}"/>
              </a:ext>
            </a:extLst>
          </p:cNvPr>
          <p:cNvSpPr txBox="1"/>
          <p:nvPr/>
        </p:nvSpPr>
        <p:spPr>
          <a:xfrm>
            <a:off x="490848" y="405292"/>
            <a:ext cx="36044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Mathematics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2A3659-88D4-F394-9669-71E9C6C1CC60}"/>
              </a:ext>
            </a:extLst>
          </p:cNvPr>
          <p:cNvSpPr txBox="1"/>
          <p:nvPr/>
        </p:nvSpPr>
        <p:spPr>
          <a:xfrm>
            <a:off x="4095345" y="505759"/>
            <a:ext cx="7762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</a:rPr>
              <a:t>1. Next Steps   2. Tiering   3. Revision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BB2014-2C5A-0C5D-4094-71A63796BD41}"/>
              </a:ext>
            </a:extLst>
          </p:cNvPr>
          <p:cNvSpPr txBox="1"/>
          <p:nvPr/>
        </p:nvSpPr>
        <p:spPr>
          <a:xfrm>
            <a:off x="490848" y="5396459"/>
            <a:ext cx="7408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Exam board is Ed-Excel </a:t>
            </a:r>
          </a:p>
        </p:txBody>
      </p:sp>
    </p:spTree>
    <p:extLst>
      <p:ext uri="{BB962C8B-B14F-4D97-AF65-F5344CB8AC3E}">
        <p14:creationId xmlns:p14="http://schemas.microsoft.com/office/powerpoint/2010/main" val="1519076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B94335-A789-1714-6966-233B8D3C2F03}"/>
              </a:ext>
            </a:extLst>
          </p:cNvPr>
          <p:cNvSpPr txBox="1"/>
          <p:nvPr/>
        </p:nvSpPr>
        <p:spPr>
          <a:xfrm>
            <a:off x="490848" y="405292"/>
            <a:ext cx="36044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Mathematics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2A3659-88D4-F394-9669-71E9C6C1CC60}"/>
              </a:ext>
            </a:extLst>
          </p:cNvPr>
          <p:cNvSpPr txBox="1"/>
          <p:nvPr/>
        </p:nvSpPr>
        <p:spPr>
          <a:xfrm>
            <a:off x="4095345" y="505759"/>
            <a:ext cx="7762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</a:rPr>
              <a:t>1. Next Steps   </a:t>
            </a:r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2. Tiering   3. Revision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F22DFC-8BBE-3997-9E27-6B4A1AC8D893}"/>
              </a:ext>
            </a:extLst>
          </p:cNvPr>
          <p:cNvSpPr txBox="1"/>
          <p:nvPr/>
        </p:nvSpPr>
        <p:spPr>
          <a:xfrm>
            <a:off x="3993492" y="1814978"/>
            <a:ext cx="17087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Core Maths</a:t>
            </a:r>
          </a:p>
          <a:p>
            <a:r>
              <a:rPr lang="en-GB" sz="2200" dirty="0"/>
              <a:t>Grade 4</a:t>
            </a:r>
          </a:p>
          <a:p>
            <a:pPr lvl="0"/>
            <a:r>
              <a:rPr lang="en-GB" sz="1400" dirty="0">
                <a:solidFill>
                  <a:prstClr val="black"/>
                </a:solidFill>
              </a:rPr>
              <a:t>(5 recommended)</a:t>
            </a:r>
          </a:p>
          <a:p>
            <a:endParaRPr lang="en-GB" sz="2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072A02-DFC0-A535-9AFE-52A2E5A408B7}"/>
              </a:ext>
            </a:extLst>
          </p:cNvPr>
          <p:cNvSpPr txBox="1"/>
          <p:nvPr/>
        </p:nvSpPr>
        <p:spPr>
          <a:xfrm>
            <a:off x="490847" y="1204729"/>
            <a:ext cx="11177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What GCSE Maths grade does your child need for 6</a:t>
            </a:r>
            <a:r>
              <a:rPr lang="en-GB" sz="2800" b="1" baseline="30000" dirty="0"/>
              <a:t>th</a:t>
            </a:r>
            <a:r>
              <a:rPr lang="en-GB" sz="2800" b="1" dirty="0"/>
              <a:t> form options?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3BE548-6863-BD20-FFD3-23AA4F378833}"/>
              </a:ext>
            </a:extLst>
          </p:cNvPr>
          <p:cNvSpPr txBox="1"/>
          <p:nvPr/>
        </p:nvSpPr>
        <p:spPr>
          <a:xfrm>
            <a:off x="1900804" y="1809264"/>
            <a:ext cx="20261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Further Maths</a:t>
            </a:r>
          </a:p>
          <a:p>
            <a:r>
              <a:rPr lang="en-GB" sz="2200" dirty="0"/>
              <a:t>Grade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894179-5478-C754-E268-BA42AA851E3B}"/>
              </a:ext>
            </a:extLst>
          </p:cNvPr>
          <p:cNvSpPr txBox="1"/>
          <p:nvPr/>
        </p:nvSpPr>
        <p:spPr>
          <a:xfrm>
            <a:off x="5563553" y="5318093"/>
            <a:ext cx="6034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government requires all students who don’t achieve a Grade 4 or above in Year 11 to study eight hours of maths per fortnight until they have a Grade 4 pass.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3D4E93-C749-1E33-7A7D-AC524E820065}"/>
              </a:ext>
            </a:extLst>
          </p:cNvPr>
          <p:cNvSpPr txBox="1"/>
          <p:nvPr/>
        </p:nvSpPr>
        <p:spPr>
          <a:xfrm>
            <a:off x="490847" y="1809264"/>
            <a:ext cx="14099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Maths</a:t>
            </a:r>
          </a:p>
          <a:p>
            <a:r>
              <a:rPr lang="en-GB" sz="2200" dirty="0"/>
              <a:t>Grade 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F829DA-DB07-0BF1-F930-4566F1751473}"/>
              </a:ext>
            </a:extLst>
          </p:cNvPr>
          <p:cNvSpPr txBox="1"/>
          <p:nvPr/>
        </p:nvSpPr>
        <p:spPr>
          <a:xfrm>
            <a:off x="2987944" y="4144341"/>
            <a:ext cx="17685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Psychology</a:t>
            </a:r>
          </a:p>
          <a:p>
            <a:r>
              <a:rPr lang="en-GB" sz="2200" dirty="0"/>
              <a:t>Grade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1D9E49-89DD-BB00-3E68-9E8563E62B83}"/>
              </a:ext>
            </a:extLst>
          </p:cNvPr>
          <p:cNvSpPr txBox="1"/>
          <p:nvPr/>
        </p:nvSpPr>
        <p:spPr>
          <a:xfrm>
            <a:off x="486869" y="4144341"/>
            <a:ext cx="17087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Economics</a:t>
            </a:r>
          </a:p>
          <a:p>
            <a:r>
              <a:rPr lang="en-GB" sz="2200" dirty="0"/>
              <a:t>Grade 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6B2250-215D-CCF1-9D3A-F676CE9434CD}"/>
              </a:ext>
            </a:extLst>
          </p:cNvPr>
          <p:cNvSpPr txBox="1"/>
          <p:nvPr/>
        </p:nvSpPr>
        <p:spPr>
          <a:xfrm>
            <a:off x="5563925" y="3086428"/>
            <a:ext cx="14871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Physics</a:t>
            </a:r>
          </a:p>
          <a:p>
            <a:r>
              <a:rPr lang="en-GB" sz="2200" dirty="0"/>
              <a:t>Grade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D49B-9A5F-B851-0F22-74AD13E91C2A}"/>
              </a:ext>
            </a:extLst>
          </p:cNvPr>
          <p:cNvSpPr txBox="1"/>
          <p:nvPr/>
        </p:nvSpPr>
        <p:spPr>
          <a:xfrm>
            <a:off x="477731" y="3086428"/>
            <a:ext cx="158545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Biology</a:t>
            </a:r>
          </a:p>
          <a:p>
            <a:r>
              <a:rPr lang="en-GB" sz="2200" dirty="0"/>
              <a:t>Grade 6</a:t>
            </a:r>
          </a:p>
          <a:p>
            <a:r>
              <a:rPr lang="en-GB" sz="1400" dirty="0"/>
              <a:t>(7 recommended)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4455DB-16DB-E4FA-DFBF-767FF400FEDE}"/>
              </a:ext>
            </a:extLst>
          </p:cNvPr>
          <p:cNvSpPr txBox="1"/>
          <p:nvPr/>
        </p:nvSpPr>
        <p:spPr>
          <a:xfrm>
            <a:off x="5702219" y="4144341"/>
            <a:ext cx="14661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Business</a:t>
            </a:r>
          </a:p>
          <a:p>
            <a:r>
              <a:rPr lang="en-GB" sz="2200" dirty="0"/>
              <a:t>Grade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C02B2B-6C5F-22F8-1B77-B4382997EE4C}"/>
              </a:ext>
            </a:extLst>
          </p:cNvPr>
          <p:cNvSpPr txBox="1"/>
          <p:nvPr/>
        </p:nvSpPr>
        <p:spPr>
          <a:xfrm>
            <a:off x="2988827" y="3086428"/>
            <a:ext cx="164945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Chemistry</a:t>
            </a:r>
          </a:p>
          <a:p>
            <a:r>
              <a:rPr lang="en-GB" sz="2200" dirty="0"/>
              <a:t>Grade 6</a:t>
            </a:r>
          </a:p>
          <a:p>
            <a:r>
              <a:rPr lang="en-GB" sz="1400" dirty="0"/>
              <a:t>(7 recommended)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ECEDA2A-A232-D83D-4E36-7D8DC9B786F8}"/>
              </a:ext>
            </a:extLst>
          </p:cNvPr>
          <p:cNvSpPr txBox="1"/>
          <p:nvPr/>
        </p:nvSpPr>
        <p:spPr>
          <a:xfrm>
            <a:off x="7976681" y="3086428"/>
            <a:ext cx="295683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Computer Science</a:t>
            </a:r>
          </a:p>
          <a:p>
            <a:r>
              <a:rPr lang="en-GB" sz="2200" dirty="0"/>
              <a:t>Grade 7</a:t>
            </a:r>
          </a:p>
          <a:p>
            <a:r>
              <a:rPr lang="en-GB" sz="1400" dirty="0"/>
              <a:t>(or 6 with 7 in CS)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770F9E3-C8E1-0C26-0576-97CBF62F1BF6}"/>
              </a:ext>
            </a:extLst>
          </p:cNvPr>
          <p:cNvGrpSpPr/>
          <p:nvPr/>
        </p:nvGrpSpPr>
        <p:grpSpPr>
          <a:xfrm>
            <a:off x="359778" y="5310988"/>
            <a:ext cx="5207817" cy="461665"/>
            <a:chOff x="413810" y="4624611"/>
            <a:chExt cx="5207817" cy="46166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A9EAE25-A44F-FCB0-D526-2108062037CC}"/>
                </a:ext>
              </a:extLst>
            </p:cNvPr>
            <p:cNvSpPr txBox="1"/>
            <p:nvPr/>
          </p:nvSpPr>
          <p:spPr>
            <a:xfrm>
              <a:off x="413810" y="4624611"/>
              <a:ext cx="14099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FF0000"/>
                  </a:solidFill>
                </a:rPr>
                <a:t>Retakes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B2AEEF6-7B1C-D925-F25C-B261669E7A12}"/>
                </a:ext>
              </a:extLst>
            </p:cNvPr>
            <p:cNvSpPr txBox="1"/>
            <p:nvPr/>
          </p:nvSpPr>
          <p:spPr>
            <a:xfrm>
              <a:off x="1635191" y="4644067"/>
              <a:ext cx="398643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200" dirty="0"/>
                <a:t>for all students below Grade 4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5350922F-CBF2-1E5F-776A-8EF967DBD35F}"/>
              </a:ext>
            </a:extLst>
          </p:cNvPr>
          <p:cNvSpPr txBox="1"/>
          <p:nvPr/>
        </p:nvSpPr>
        <p:spPr>
          <a:xfrm>
            <a:off x="7852160" y="6419366"/>
            <a:ext cx="4216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Grades from 2025 SWCHS prospectus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57EBECD-86D2-D8AC-456E-A30DAAF0B077}"/>
              </a:ext>
            </a:extLst>
          </p:cNvPr>
          <p:cNvSpPr txBox="1"/>
          <p:nvPr/>
        </p:nvSpPr>
        <p:spPr>
          <a:xfrm>
            <a:off x="5768749" y="1819007"/>
            <a:ext cx="6341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Core Maths is equivalent to half an A-level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Focus on financial and practical applications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Supports A-levels such as Economics, Biology, Psychology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C5F603-22AB-6CBC-6875-57D45BE6075F}"/>
              </a:ext>
            </a:extLst>
          </p:cNvPr>
          <p:cNvSpPr txBox="1"/>
          <p:nvPr/>
        </p:nvSpPr>
        <p:spPr>
          <a:xfrm>
            <a:off x="8049949" y="4144341"/>
            <a:ext cx="30288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50"/>
                </a:solidFill>
              </a:rPr>
              <a:t>Product Design</a:t>
            </a:r>
          </a:p>
          <a:p>
            <a:r>
              <a:rPr lang="en-GB" sz="2200" dirty="0"/>
              <a:t>Grade 5</a:t>
            </a:r>
          </a:p>
        </p:txBody>
      </p:sp>
    </p:spTree>
    <p:extLst>
      <p:ext uri="{BB962C8B-B14F-4D97-AF65-F5344CB8AC3E}">
        <p14:creationId xmlns:p14="http://schemas.microsoft.com/office/powerpoint/2010/main" val="81529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5" grpId="0"/>
      <p:bldP spid="16" grpId="0"/>
      <p:bldP spid="8" grpId="0"/>
      <p:bldP spid="17" grpId="0"/>
      <p:bldP spid="20" grpId="0"/>
      <p:bldP spid="7" grpId="0"/>
      <p:bldP spid="9" grpId="0"/>
      <p:bldP spid="11" grpId="0"/>
      <p:bldP spid="21" grpId="0"/>
      <p:bldP spid="18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ADD55E4-1DA1-AA98-8438-7AFAE4C29808}"/>
              </a:ext>
            </a:extLst>
          </p:cNvPr>
          <p:cNvSpPr txBox="1"/>
          <p:nvPr/>
        </p:nvSpPr>
        <p:spPr>
          <a:xfrm>
            <a:off x="490848" y="405292"/>
            <a:ext cx="36044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F1B793-D738-FF24-5240-A1BC1E5DD082}"/>
              </a:ext>
            </a:extLst>
          </p:cNvPr>
          <p:cNvSpPr txBox="1"/>
          <p:nvPr/>
        </p:nvSpPr>
        <p:spPr>
          <a:xfrm>
            <a:off x="4095345" y="505759"/>
            <a:ext cx="7762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1. Next Steps   </a:t>
            </a:r>
            <a:r>
              <a:rPr lang="en-GB" sz="3600" b="1" dirty="0">
                <a:solidFill>
                  <a:srgbClr val="00B050"/>
                </a:solidFill>
              </a:rPr>
              <a:t>2. Tiering   </a:t>
            </a:r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3. Revision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2AB676-2E44-30C8-C205-6897F8A45A7F}"/>
              </a:ext>
            </a:extLst>
          </p:cNvPr>
          <p:cNvSpPr txBox="1"/>
          <p:nvPr/>
        </p:nvSpPr>
        <p:spPr>
          <a:xfrm>
            <a:off x="490847" y="1174733"/>
            <a:ext cx="10369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two tiers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Foundation</a:t>
            </a:r>
            <a:r>
              <a:rPr lang="en-GB" sz="2400" dirty="0"/>
              <a:t> (Grades 1 to 5, so up to a ‘low B’ in old money)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Higher</a:t>
            </a:r>
            <a:r>
              <a:rPr lang="en-GB" sz="2400" dirty="0"/>
              <a:t> (Grades 5 to 9, where 8 and 9 are the old A*)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8798565-94B8-F427-FB5C-658C7AB6C62A}"/>
              </a:ext>
            </a:extLst>
          </p:cNvPr>
          <p:cNvGrpSpPr/>
          <p:nvPr/>
        </p:nvGrpSpPr>
        <p:grpSpPr>
          <a:xfrm>
            <a:off x="2158222" y="3589017"/>
            <a:ext cx="2403648" cy="1631216"/>
            <a:chOff x="2187406" y="3744665"/>
            <a:chExt cx="2403648" cy="1631216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9BD25DC3-089B-FC0F-D928-D3E468897B20}"/>
                </a:ext>
              </a:extLst>
            </p:cNvPr>
            <p:cNvSpPr txBox="1"/>
            <p:nvPr/>
          </p:nvSpPr>
          <p:spPr>
            <a:xfrm>
              <a:off x="2820619" y="3744665"/>
              <a:ext cx="1770435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/>
                <a:t>November Mocks</a:t>
              </a:r>
            </a:p>
            <a:p>
              <a:r>
                <a:rPr lang="en-GB" sz="2000" dirty="0"/>
                <a:t>Two 1-hour papers based on key topics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68B1AF94-1131-E315-A878-8613AAA70EA6}"/>
                </a:ext>
              </a:extLst>
            </p:cNvPr>
            <p:cNvCxnSpPr>
              <a:cxnSpLocks/>
            </p:cNvCxnSpPr>
            <p:nvPr/>
          </p:nvCxnSpPr>
          <p:spPr>
            <a:xfrm>
              <a:off x="2187406" y="3961900"/>
              <a:ext cx="633213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FE84A98-1282-3B9F-F5C9-13F2A705550A}"/>
              </a:ext>
            </a:extLst>
          </p:cNvPr>
          <p:cNvSpPr txBox="1"/>
          <p:nvPr/>
        </p:nvSpPr>
        <p:spPr>
          <a:xfrm>
            <a:off x="199013" y="3589018"/>
            <a:ext cx="21611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Start of Year 11</a:t>
            </a:r>
            <a:br>
              <a:rPr lang="en-GB" sz="2000" dirty="0"/>
            </a:br>
            <a:r>
              <a:rPr lang="en-GB" sz="2000" dirty="0"/>
              <a:t>Every student with a chance of being successful at Higher tier is in a Higher class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D091AE8-D74D-9850-C8B5-F9AA31E0B0F3}"/>
              </a:ext>
            </a:extLst>
          </p:cNvPr>
          <p:cNvGrpSpPr/>
          <p:nvPr/>
        </p:nvGrpSpPr>
        <p:grpSpPr>
          <a:xfrm>
            <a:off x="4246028" y="3591331"/>
            <a:ext cx="2902588" cy="1938992"/>
            <a:chOff x="4275212" y="3746979"/>
            <a:chExt cx="2902588" cy="193899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0EA99AE-686C-B798-08E2-3AD582048E4B}"/>
                </a:ext>
              </a:extLst>
            </p:cNvPr>
            <p:cNvSpPr txBox="1"/>
            <p:nvPr/>
          </p:nvSpPr>
          <p:spPr>
            <a:xfrm>
              <a:off x="5016639" y="3746979"/>
              <a:ext cx="216116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/>
                <a:t>Final tiering decisions</a:t>
              </a:r>
            </a:p>
            <a:p>
              <a:r>
                <a:rPr lang="en-GB" sz="2000" dirty="0"/>
                <a:t>Based on classwork, assignments and November mocks</a:t>
              </a: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3B45411-C091-263C-0934-B460940FF6A8}"/>
                </a:ext>
              </a:extLst>
            </p:cNvPr>
            <p:cNvCxnSpPr>
              <a:cxnSpLocks/>
            </p:cNvCxnSpPr>
            <p:nvPr/>
          </p:nvCxnSpPr>
          <p:spPr>
            <a:xfrm>
              <a:off x="4275212" y="3961900"/>
              <a:ext cx="633213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C078350-B86C-8FCC-671E-E15B0D075D69}"/>
              </a:ext>
            </a:extLst>
          </p:cNvPr>
          <p:cNvGrpSpPr/>
          <p:nvPr/>
        </p:nvGrpSpPr>
        <p:grpSpPr>
          <a:xfrm>
            <a:off x="6645119" y="3589017"/>
            <a:ext cx="2604874" cy="1938992"/>
            <a:chOff x="6674303" y="3744665"/>
            <a:chExt cx="2604874" cy="1938992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8EC4AAB-127A-4346-D9A8-4FC2E71C1EB2}"/>
                </a:ext>
              </a:extLst>
            </p:cNvPr>
            <p:cNvSpPr txBox="1"/>
            <p:nvPr/>
          </p:nvSpPr>
          <p:spPr>
            <a:xfrm>
              <a:off x="7383298" y="3744665"/>
              <a:ext cx="1895879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/>
                <a:t>January Mocks</a:t>
              </a:r>
            </a:p>
            <a:p>
              <a:r>
                <a:rPr lang="en-GB" sz="2000" dirty="0"/>
                <a:t>Two full-length GCSE papers. (No questions on topics not yet studied)</a:t>
              </a:r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D7D37164-1204-AEB8-389E-4DFC1D7A67A7}"/>
                </a:ext>
              </a:extLst>
            </p:cNvPr>
            <p:cNvCxnSpPr>
              <a:cxnSpLocks/>
            </p:cNvCxnSpPr>
            <p:nvPr/>
          </p:nvCxnSpPr>
          <p:spPr>
            <a:xfrm>
              <a:off x="6674303" y="3945187"/>
              <a:ext cx="633213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89599FD-0C84-6656-D8AA-3EACA688AB25}"/>
              </a:ext>
            </a:extLst>
          </p:cNvPr>
          <p:cNvGrpSpPr/>
          <p:nvPr/>
        </p:nvGrpSpPr>
        <p:grpSpPr>
          <a:xfrm>
            <a:off x="9228671" y="3588627"/>
            <a:ext cx="2870923" cy="1938992"/>
            <a:chOff x="9257855" y="3744275"/>
            <a:chExt cx="2870923" cy="193899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D5D77EF-4E99-7EFF-A2FB-7C488769AE8A}"/>
                </a:ext>
              </a:extLst>
            </p:cNvPr>
            <p:cNvSpPr txBox="1"/>
            <p:nvPr/>
          </p:nvSpPr>
          <p:spPr>
            <a:xfrm>
              <a:off x="9902365" y="3744275"/>
              <a:ext cx="2226413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/>
                <a:t>Tiering tweaks</a:t>
              </a:r>
            </a:p>
            <a:p>
              <a:r>
                <a:rPr lang="en-GB" sz="2000" dirty="0"/>
                <a:t>Usually a very small handful of students who are in danger of not passing at Higher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29EBDA53-53B7-E33B-349F-EF360C2A297F}"/>
                </a:ext>
              </a:extLst>
            </p:cNvPr>
            <p:cNvCxnSpPr>
              <a:cxnSpLocks/>
            </p:cNvCxnSpPr>
            <p:nvPr/>
          </p:nvCxnSpPr>
          <p:spPr>
            <a:xfrm>
              <a:off x="9257855" y="3943687"/>
              <a:ext cx="633213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E12A13E-41F9-6346-756A-7CA4FD63E67B}"/>
              </a:ext>
            </a:extLst>
          </p:cNvPr>
          <p:cNvSpPr txBox="1"/>
          <p:nvPr/>
        </p:nvSpPr>
        <p:spPr>
          <a:xfrm>
            <a:off x="490847" y="2538738"/>
            <a:ext cx="10369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will enter students for Higher tier unless the evidence from the classwork and assessments suggests there is a danger they will not pass at this level.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6CBA6-AE69-FC6A-344F-A85DAA2C8CDC}"/>
              </a:ext>
            </a:extLst>
          </p:cNvPr>
          <p:cNvSpPr txBox="1"/>
          <p:nvPr/>
        </p:nvSpPr>
        <p:spPr>
          <a:xfrm>
            <a:off x="222585" y="6352241"/>
            <a:ext cx="11746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65000"/>
                  </a:schemeClr>
                </a:solidFill>
              </a:rPr>
              <a:t>(NB: Further Maths GCSE mocks run to a different schedule. We will </a:t>
            </a:r>
            <a:r>
              <a:rPr lang="en-GB" b="1" i="1">
                <a:solidFill>
                  <a:schemeClr val="bg1">
                    <a:lumMod val="65000"/>
                  </a:schemeClr>
                </a:solidFill>
              </a:rPr>
              <a:t>send this information </a:t>
            </a:r>
            <a:r>
              <a:rPr lang="en-GB" b="1" i="1" dirty="0">
                <a:solidFill>
                  <a:schemeClr val="bg1">
                    <a:lumMod val="65000"/>
                  </a:schemeClr>
                </a:solidFill>
              </a:rPr>
              <a:t>via </a:t>
            </a:r>
            <a:r>
              <a:rPr lang="en-GB" b="1" i="1" dirty="0" err="1">
                <a:solidFill>
                  <a:schemeClr val="bg1">
                    <a:lumMod val="65000"/>
                  </a:schemeClr>
                </a:solidFill>
              </a:rPr>
              <a:t>ParentMail</a:t>
            </a:r>
            <a:r>
              <a:rPr lang="en-GB" b="1" i="1" dirty="0">
                <a:solidFill>
                  <a:schemeClr val="bg1">
                    <a:lumMod val="65000"/>
                  </a:schemeClr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51257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EB04690C-4DDD-FE24-9ECB-375F9D103466}"/>
              </a:ext>
            </a:extLst>
          </p:cNvPr>
          <p:cNvSpPr txBox="1"/>
          <p:nvPr/>
        </p:nvSpPr>
        <p:spPr>
          <a:xfrm>
            <a:off x="490848" y="405292"/>
            <a:ext cx="36044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Mathematics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75A927-35A5-4D7D-4CC9-ECC6BB6478E3}"/>
              </a:ext>
            </a:extLst>
          </p:cNvPr>
          <p:cNvSpPr txBox="1"/>
          <p:nvPr/>
        </p:nvSpPr>
        <p:spPr>
          <a:xfrm>
            <a:off x="4095345" y="505759"/>
            <a:ext cx="7762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1. Next Steps   2. Tiering   </a:t>
            </a:r>
            <a:r>
              <a:rPr lang="en-GB" sz="3600" b="1" dirty="0">
                <a:solidFill>
                  <a:srgbClr val="00B050"/>
                </a:solidFill>
              </a:rPr>
              <a:t>3. Revision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CC0896-3D3A-0C0D-EF5C-B3DFCD64A4AE}"/>
              </a:ext>
            </a:extLst>
          </p:cNvPr>
          <p:cNvSpPr txBox="1"/>
          <p:nvPr/>
        </p:nvSpPr>
        <p:spPr>
          <a:xfrm>
            <a:off x="490846" y="1198649"/>
            <a:ext cx="117011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Revision homework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will be revision homework leading up to the November mock. </a:t>
            </a:r>
            <a:br>
              <a:rPr lang="en-GB" dirty="0"/>
            </a:br>
            <a:r>
              <a:rPr lang="en-GB" dirty="0"/>
              <a:t>Revision guides will be available on </a:t>
            </a:r>
            <a:r>
              <a:rPr lang="en-GB" dirty="0" err="1"/>
              <a:t>Wisepay</a:t>
            </a:r>
            <a:r>
              <a:rPr lang="en-GB" dirty="0"/>
              <a:t> shortly. Please order by 30 Sept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FDBE69-0A0D-EDA5-9427-60AD4637D3E5}"/>
              </a:ext>
            </a:extLst>
          </p:cNvPr>
          <p:cNvSpPr txBox="1"/>
          <p:nvPr/>
        </p:nvSpPr>
        <p:spPr>
          <a:xfrm>
            <a:off x="512415" y="3253890"/>
            <a:ext cx="10751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After-school sessions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Past paper workshop open to all in Q1 from Tuesday 16 September.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Some students will be invited to targeted revision sessions.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07F8DC-51FB-27A2-97F8-394193520E64}"/>
              </a:ext>
            </a:extLst>
          </p:cNvPr>
          <p:cNvSpPr txBox="1"/>
          <p:nvPr/>
        </p:nvSpPr>
        <p:spPr>
          <a:xfrm>
            <a:off x="512415" y="5659351"/>
            <a:ext cx="10448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How to help your child revise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Encourage active revision: </a:t>
            </a:r>
            <a:r>
              <a:rPr lang="en-GB" dirty="0"/>
              <a:t>memorising facts, practising and MARKING questions.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Support Practice Paper work: </a:t>
            </a:r>
            <a:r>
              <a:rPr lang="en-GB" dirty="0"/>
              <a:t>exam conditions at home for past paper </a:t>
            </a:r>
            <a:r>
              <a:rPr lang="en-GB" dirty="0" err="1"/>
              <a:t>homeworks</a:t>
            </a:r>
            <a:r>
              <a:rPr lang="en-GB" dirty="0"/>
              <a:t> in Spring Term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51BAE1-2C01-8DE5-E684-AA52F4A10A16}"/>
              </a:ext>
            </a:extLst>
          </p:cNvPr>
          <p:cNvSpPr txBox="1"/>
          <p:nvPr/>
        </p:nvSpPr>
        <p:spPr>
          <a:xfrm>
            <a:off x="512415" y="2201817"/>
            <a:ext cx="11367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Fingertip Facts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Designed to help them test themselves on key facts and help with homework.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Replacements can be purchased on </a:t>
            </a:r>
            <a:r>
              <a:rPr lang="en-GB" dirty="0" err="1"/>
              <a:t>Wisepay</a:t>
            </a:r>
            <a:r>
              <a:rPr lang="en-GB" dirty="0"/>
              <a:t> if needed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4170C-93C9-9C82-57E6-BF3D32594E8B}"/>
              </a:ext>
            </a:extLst>
          </p:cNvPr>
          <p:cNvSpPr txBox="1"/>
          <p:nvPr/>
        </p:nvSpPr>
        <p:spPr>
          <a:xfrm>
            <a:off x="490846" y="4305963"/>
            <a:ext cx="100164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After the mocks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Students receive a question-by-question analysis of where to close the gaps.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will receive another set of revision </a:t>
            </a:r>
            <a:r>
              <a:rPr lang="en-GB" dirty="0" err="1"/>
              <a:t>homeworks</a:t>
            </a:r>
            <a:r>
              <a:rPr lang="en-GB" dirty="0"/>
              <a:t> between Nov &amp; Jan mocks.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issue past papers for homework from January onwards.</a:t>
            </a:r>
          </a:p>
        </p:txBody>
      </p:sp>
    </p:spTree>
    <p:extLst>
      <p:ext uri="{BB962C8B-B14F-4D97-AF65-F5344CB8AC3E}">
        <p14:creationId xmlns:p14="http://schemas.microsoft.com/office/powerpoint/2010/main" val="204805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oster with text and a calculator&#10;&#10;AI-generated content may be incorrect.">
            <a:extLst>
              <a:ext uri="{FF2B5EF4-FFF2-40B4-BE49-F238E27FC236}">
                <a16:creationId xmlns:a16="http://schemas.microsoft.com/office/drawing/2014/main" id="{4F8303B5-C81C-AF9E-4BD4-C9A2A892E8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200" y="228360"/>
            <a:ext cx="9781610" cy="662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683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3552" y="1484784"/>
            <a:ext cx="8352928" cy="990600"/>
          </a:xfrm>
        </p:spPr>
        <p:txBody>
          <a:bodyPr>
            <a:noAutofit/>
          </a:bodyPr>
          <a:lstStyle/>
          <a:p>
            <a:pPr algn="ctr"/>
            <a:r>
              <a:rPr lang="en-GB" sz="8000" b="1">
                <a:latin typeface="Calibri" panose="020F0502020204030204" pitchFamily="34" charset="0"/>
              </a:rPr>
              <a:t>Science</a:t>
            </a:r>
            <a:br>
              <a:rPr lang="en-GB" sz="8000" b="1">
                <a:latin typeface="Calibri" panose="020F0502020204030204" pitchFamily="34" charset="0"/>
              </a:rPr>
            </a:br>
            <a:r>
              <a:rPr lang="en-GB" sz="7200" b="1">
                <a:latin typeface="Calibri" panose="020F0502020204030204" pitchFamily="34" charset="0"/>
              </a:rPr>
              <a:t>Dr M Gwyer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4565" y="5301208"/>
            <a:ext cx="6858000" cy="533400"/>
          </a:xfrm>
        </p:spPr>
        <p:txBody>
          <a:bodyPr>
            <a:noAutofit/>
          </a:bodyPr>
          <a:lstStyle/>
          <a:p>
            <a:pPr algn="ctr"/>
            <a:r>
              <a:rPr lang="en-GB" sz="3200" b="1">
                <a:solidFill>
                  <a:schemeClr val="tx1"/>
                </a:solidFill>
                <a:latin typeface="Calibri" panose="020F0502020204030204" pitchFamily="34" charset="0"/>
              </a:rPr>
              <a:t>Director of Science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792016" y="4085456"/>
            <a:ext cx="6858000" cy="533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indent="0" algn="r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None/>
              <a:defRPr kumimoji="0"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None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None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None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None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None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>
                <a:latin typeface="Calibri" panose="020F0502020204030204" pitchFamily="34" charset="0"/>
              </a:rPr>
              <a:t>mgwyer@swchs.net</a:t>
            </a:r>
          </a:p>
        </p:txBody>
      </p:sp>
    </p:spTree>
    <p:extLst>
      <p:ext uri="{BB962C8B-B14F-4D97-AF65-F5344CB8AC3E}">
        <p14:creationId xmlns:p14="http://schemas.microsoft.com/office/powerpoint/2010/main" val="406465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8"/>
    </mc:Choice>
    <mc:Fallback xmlns="">
      <p:transition spd="slow" advTm="1774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79676" y="1316671"/>
            <a:ext cx="12012323" cy="5026979"/>
          </a:xfrm>
        </p:spPr>
        <p:txBody>
          <a:bodyPr vert="horz" lIns="91440" tIns="45720" rIns="91440" bIns="45720" anchor="t">
            <a:normAutofit lnSpcReduction="10000"/>
          </a:bodyPr>
          <a:lstStyle/>
          <a:p>
            <a:pPr marL="0" indent="0">
              <a:buNone/>
              <a:defRPr/>
            </a:pPr>
            <a:r>
              <a:rPr lang="en-GB" sz="3900">
                <a:latin typeface="Arial"/>
                <a:ea typeface="Kozuka Gothic Pro B"/>
                <a:cs typeface="Calibri"/>
              </a:rPr>
              <a:t>Science qualifications are highly respected and prepare students for</a:t>
            </a:r>
          </a:p>
          <a:p>
            <a:pPr marL="0" indent="0">
              <a:buNone/>
              <a:defRPr/>
            </a:pPr>
            <a:endParaRPr lang="en-GB" sz="390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r>
              <a:rPr lang="en-GB" sz="3900">
                <a:latin typeface="Arial"/>
                <a:ea typeface="Kozuka Gothic Pro B"/>
                <a:cs typeface="Calibri"/>
              </a:rPr>
              <a:t>Science, Health, Engineering and related industries (which are thriving!)</a:t>
            </a:r>
          </a:p>
          <a:p>
            <a:pPr marL="0" indent="0">
              <a:buNone/>
              <a:defRPr/>
            </a:pPr>
            <a:endParaRPr lang="en-GB" sz="390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r>
              <a:rPr lang="en-GB" sz="3900">
                <a:latin typeface="Arial"/>
                <a:ea typeface="Kozuka Gothic Pro B"/>
                <a:cs typeface="Calibri"/>
              </a:rPr>
              <a:t>Many other courses and careers due to the extensive knowledge and skill base</a:t>
            </a:r>
          </a:p>
          <a:p>
            <a:pPr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</p:txBody>
      </p:sp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79677" y="175981"/>
            <a:ext cx="10562149" cy="792088"/>
          </a:xfrm>
        </p:spPr>
        <p:txBody>
          <a:bodyPr vert="horz" lIns="91440" tIns="45720" rIns="91440" bIns="45720" anchor="b" anchorCtr="0">
            <a:noAutofit/>
          </a:bodyPr>
          <a:lstStyle/>
          <a:p>
            <a:pPr algn="ctr">
              <a:defRPr/>
            </a:pPr>
            <a:r>
              <a:rPr lang="en-GB" altLang="en-US" sz="4400" b="1">
                <a:latin typeface="Arial" panose="020B0604020202020204" pitchFamily="34" charset="0"/>
                <a:ea typeface="Kozuka Gothic Pro B"/>
                <a:cs typeface="Arial" panose="020B0604020202020204" pitchFamily="34" charset="0"/>
              </a:rPr>
              <a:t>Why Science is Important</a:t>
            </a:r>
            <a:endParaRPr lang="en-GB" altLang="en-US" sz="4400" b="1">
              <a:latin typeface="Arial" panose="020B0604020202020204" pitchFamily="34" charset="0"/>
              <a:ea typeface="Kozuka Gothic Pro B" pitchFamily="34" charset="-128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12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79677" y="175981"/>
            <a:ext cx="10562149" cy="792088"/>
          </a:xfrm>
        </p:spPr>
        <p:txBody>
          <a:bodyPr vert="horz" lIns="91440" tIns="45720" rIns="91440" bIns="45720" anchor="b" anchorCtr="0">
            <a:noAutofit/>
          </a:bodyPr>
          <a:lstStyle/>
          <a:p>
            <a:pPr algn="ctr">
              <a:defRPr/>
            </a:pPr>
            <a:r>
              <a:rPr lang="en-GB" altLang="en-US" sz="4400" b="1">
                <a:latin typeface="Calibri"/>
                <a:ea typeface="Kozuka Gothic Pro B"/>
                <a:cs typeface="Calibri"/>
              </a:rPr>
              <a:t>Just a few local employers who use science</a:t>
            </a:r>
            <a:endParaRPr lang="en-GB" altLang="en-US" sz="4400" b="1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</p:txBody>
      </p:sp>
      <p:pic>
        <p:nvPicPr>
          <p:cNvPr id="3074" name="Picture 2" descr="Hill St: The tucked-away luxury chocolate shop finally reopening in  Cambridge - Cambridgeshire Live">
            <a:extLst>
              <a:ext uri="{FF2B5EF4-FFF2-40B4-BE49-F238E27FC236}">
                <a16:creationId xmlns:a16="http://schemas.microsoft.com/office/drawing/2014/main" id="{82BFAB06-523C-012C-3CBE-EF47C4754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020" y="1240447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nglish sparkling wine • Saffron Walden wine - Saffron Grange Vineyard">
            <a:extLst>
              <a:ext uri="{FF2B5EF4-FFF2-40B4-BE49-F238E27FC236}">
                <a16:creationId xmlns:a16="http://schemas.microsoft.com/office/drawing/2014/main" id="{6D4C0693-B024-2CB4-0DD9-5BAF8F45C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0723" y="4537218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ddenbrooke's Hospital - Saffron Walden Tourist Information Centre">
            <a:extLst>
              <a:ext uri="{FF2B5EF4-FFF2-40B4-BE49-F238E27FC236}">
                <a16:creationId xmlns:a16="http://schemas.microsoft.com/office/drawing/2014/main" id="{F9018CF5-567D-A74F-79BD-3C6FC6CE8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613" y="2316771"/>
            <a:ext cx="26384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airdressers - Saffron Walden BID">
            <a:extLst>
              <a:ext uri="{FF2B5EF4-FFF2-40B4-BE49-F238E27FC236}">
                <a16:creationId xmlns:a16="http://schemas.microsoft.com/office/drawing/2014/main" id="{C2E3F505-8A72-FE1A-BEBF-32B01FBF5F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4" r="4936" b="15619"/>
          <a:stretch/>
        </p:blipFill>
        <p:spPr bwMode="auto">
          <a:xfrm>
            <a:off x="6299009" y="4705776"/>
            <a:ext cx="225921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aterials and Coatings - Visionary Optics">
            <a:extLst>
              <a:ext uri="{FF2B5EF4-FFF2-40B4-BE49-F238E27FC236}">
                <a16:creationId xmlns:a16="http://schemas.microsoft.com/office/drawing/2014/main" id="{C88B551A-A804-F1DB-A9C8-EAAAB4C972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58" r="1258"/>
          <a:stretch/>
        </p:blipFill>
        <p:spPr bwMode="auto">
          <a:xfrm>
            <a:off x="7428614" y="1240447"/>
            <a:ext cx="4721424" cy="97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Wellcome Genome Campus">
            <a:extLst>
              <a:ext uri="{FF2B5EF4-FFF2-40B4-BE49-F238E27FC236}">
                <a16:creationId xmlns:a16="http://schemas.microsoft.com/office/drawing/2014/main" id="{AA0C15FD-1256-1A1A-2D25-BB17BFA70D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6" t="23450" r="1946" b="25170"/>
          <a:stretch/>
        </p:blipFill>
        <p:spPr bwMode="auto">
          <a:xfrm>
            <a:off x="5292182" y="1273378"/>
            <a:ext cx="1810644" cy="97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University of Cambridge - Home | Facebook">
            <a:extLst>
              <a:ext uri="{FF2B5EF4-FFF2-40B4-BE49-F238E27FC236}">
                <a16:creationId xmlns:a16="http://schemas.microsoft.com/office/drawing/2014/main" id="{EAA2CDE4-9695-B223-D25D-C3548106B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95" y="104042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hesterford Research Park">
            <a:extLst>
              <a:ext uri="{FF2B5EF4-FFF2-40B4-BE49-F238E27FC236}">
                <a16:creationId xmlns:a16="http://schemas.microsoft.com/office/drawing/2014/main" id="{C849D43A-E79B-B5C9-8A02-406CAA08C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49" y="4903207"/>
            <a:ext cx="375285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olchester Zoo partners with Attractions.io to launch a new mobile app —  Attractions.io Blog">
            <a:extLst>
              <a:ext uri="{FF2B5EF4-FFF2-40B4-BE49-F238E27FC236}">
                <a16:creationId xmlns:a16="http://schemas.microsoft.com/office/drawing/2014/main" id="{90469D47-7398-A2FA-6224-5B9A1F1EB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348" y="255746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The Walden Dental Clinic in Saffron Walden">
            <a:extLst>
              <a:ext uri="{FF2B5EF4-FFF2-40B4-BE49-F238E27FC236}">
                <a16:creationId xmlns:a16="http://schemas.microsoft.com/office/drawing/2014/main" id="{AB577713-9E73-8C76-C8B5-90590E7EA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439" y="32559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Volvo latest car brand to reveal flat logo">
            <a:extLst>
              <a:ext uri="{FF2B5EF4-FFF2-40B4-BE49-F238E27FC236}">
                <a16:creationId xmlns:a16="http://schemas.microsoft.com/office/drawing/2014/main" id="{E601FDEB-0BEA-4EAF-A49D-CF6F91B5A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1" y="3292207"/>
            <a:ext cx="1413569" cy="1413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505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2943247" y="176848"/>
            <a:ext cx="6857978" cy="77174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5400" b="1"/>
              <a:t>Science Qualifications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F19324-5B88-E90B-1C4B-001A4BB2F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1867744"/>
            <a:ext cx="7591425" cy="312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73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068"/>
    </mc:Choice>
    <mc:Fallback xmlns="">
      <p:transition spd="slow" advTm="11106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07665" y="219711"/>
            <a:ext cx="4576670" cy="77174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5400" b="1"/>
              <a:t>TRIPLE Science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272955" y="1268760"/>
            <a:ext cx="11814270" cy="51845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None/>
            </a:pPr>
            <a:r>
              <a:rPr lang="en-GB" altLang="en-US" sz="2800"/>
              <a:t>Working towards three separate GCSEs in: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altLang="en-US" sz="2400"/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sz="4000" b="1">
                <a:highlight>
                  <a:srgbClr val="00FF00"/>
                </a:highlight>
              </a:rPr>
              <a:t>Biology</a:t>
            </a:r>
            <a:r>
              <a:rPr lang="en-GB" altLang="en-US" sz="4000" b="1"/>
              <a:t>                     </a:t>
            </a:r>
          </a:p>
          <a:p>
            <a:pPr marL="0" indent="0">
              <a:buNone/>
            </a:pPr>
            <a:endParaRPr lang="en-GB" altLang="en-US" sz="4000" b="1"/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sz="4000" b="1">
                <a:highlight>
                  <a:srgbClr val="00FFFF"/>
                </a:highlight>
              </a:rPr>
              <a:t>Chemistry</a:t>
            </a:r>
          </a:p>
          <a:p>
            <a:pPr marL="0" indent="0">
              <a:buNone/>
            </a:pPr>
            <a:endParaRPr lang="en-GB" altLang="en-US" sz="4000" b="1"/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sz="4000" b="1">
                <a:highlight>
                  <a:srgbClr val="FFFF00"/>
                </a:highlight>
              </a:rPr>
              <a:t>Physics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altLang="en-US" sz="2400"/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B23DAD31-6FF2-6492-82FF-C6768E2E55C9}"/>
              </a:ext>
            </a:extLst>
          </p:cNvPr>
          <p:cNvSpPr/>
          <p:nvPr/>
        </p:nvSpPr>
        <p:spPr>
          <a:xfrm>
            <a:off x="2247616" y="2231320"/>
            <a:ext cx="1665027" cy="3419246"/>
          </a:xfrm>
          <a:prstGeom prst="rightBrac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7B5255-9A02-964F-AF90-4C476E0F09AC}"/>
              </a:ext>
            </a:extLst>
          </p:cNvPr>
          <p:cNvSpPr txBox="1"/>
          <p:nvPr/>
        </p:nvSpPr>
        <p:spPr>
          <a:xfrm>
            <a:off x="3912643" y="2049810"/>
            <a:ext cx="8174582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/>
              <a:t>Summer exams: </a:t>
            </a:r>
            <a:r>
              <a:rPr lang="en-GB" sz="2800" dirty="0"/>
              <a:t>2 x 1h45m papers in </a:t>
            </a:r>
            <a:r>
              <a:rPr lang="en-GB" sz="2800" b="1" dirty="0"/>
              <a:t>each subject</a:t>
            </a:r>
          </a:p>
          <a:p>
            <a:endParaRPr lang="en-GB" sz="2800"/>
          </a:p>
          <a:p>
            <a:endParaRPr lang="en-GB" sz="2800"/>
          </a:p>
          <a:p>
            <a:r>
              <a:rPr lang="en-GB" sz="2800" b="1" dirty="0"/>
              <a:t>Mocks:   </a:t>
            </a:r>
            <a:r>
              <a:rPr lang="en-GB" sz="2800" dirty="0"/>
              <a:t>Students will sit Paper 1 in </a:t>
            </a:r>
            <a:r>
              <a:rPr lang="en-GB" sz="2800" b="1" dirty="0"/>
              <a:t>each science</a:t>
            </a:r>
            <a:r>
              <a:rPr lang="en-GB" sz="2800" dirty="0"/>
              <a:t> in either November </a:t>
            </a:r>
            <a:r>
              <a:rPr lang="en-GB" sz="2800" b="1" dirty="0"/>
              <a:t>or </a:t>
            </a:r>
            <a:r>
              <a:rPr lang="en-GB" sz="2800" dirty="0"/>
              <a:t>January (order tbc)</a:t>
            </a:r>
          </a:p>
        </p:txBody>
      </p:sp>
    </p:spTree>
    <p:extLst>
      <p:ext uri="{BB962C8B-B14F-4D97-AF65-F5344CB8AC3E}">
        <p14:creationId xmlns:p14="http://schemas.microsoft.com/office/powerpoint/2010/main" val="420696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068"/>
    </mc:Choice>
    <mc:Fallback xmlns="">
      <p:transition spd="slow" advTm="11106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2943247" y="176848"/>
            <a:ext cx="6129316" cy="77174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5400" b="1"/>
              <a:t>Combined  Science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272955" y="1268760"/>
            <a:ext cx="11814270" cy="518457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None/>
            </a:pPr>
            <a:r>
              <a:rPr lang="en-GB" altLang="en-US" sz="2800"/>
              <a:t>Working towards 2 GCSEs built from </a:t>
            </a:r>
            <a:r>
              <a:rPr lang="en-GB" altLang="en-US" sz="2800">
                <a:highlight>
                  <a:srgbClr val="00FF00"/>
                </a:highlight>
              </a:rPr>
              <a:t>biology</a:t>
            </a:r>
            <a:r>
              <a:rPr lang="en-GB" altLang="en-US" sz="2800"/>
              <a:t>, </a:t>
            </a:r>
            <a:r>
              <a:rPr lang="en-GB" altLang="en-US" sz="2800">
                <a:highlight>
                  <a:srgbClr val="00FFFF"/>
                </a:highlight>
              </a:rPr>
              <a:t>chemistry</a:t>
            </a:r>
            <a:r>
              <a:rPr lang="en-GB" altLang="en-US" sz="2800"/>
              <a:t> and </a:t>
            </a:r>
            <a:r>
              <a:rPr lang="en-GB" altLang="en-US" sz="2800">
                <a:highlight>
                  <a:srgbClr val="FFFF00"/>
                </a:highlight>
              </a:rPr>
              <a:t>physics</a:t>
            </a:r>
            <a:r>
              <a:rPr lang="en-GB" altLang="en-US" sz="2800"/>
              <a:t> topics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altLang="en-US" sz="2400"/>
          </a:p>
          <a:p>
            <a:pPr>
              <a:buFont typeface="Courier New" panose="02070309020205020404" pitchFamily="49" charset="0"/>
              <a:buChar char="o"/>
            </a:pPr>
            <a:endParaRPr lang="en-GB" altLang="en-US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7B5255-9A02-964F-AF90-4C476E0F09AC}"/>
              </a:ext>
            </a:extLst>
          </p:cNvPr>
          <p:cNvSpPr txBox="1"/>
          <p:nvPr/>
        </p:nvSpPr>
        <p:spPr>
          <a:xfrm>
            <a:off x="469355" y="2306776"/>
            <a:ext cx="11617870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/>
              <a:t>Summer exams:  </a:t>
            </a:r>
            <a:r>
              <a:rPr lang="en-GB" sz="2800"/>
              <a:t>2 x 1h10m papers in each subject (6 in total)</a:t>
            </a:r>
          </a:p>
          <a:p>
            <a:endParaRPr lang="en-GB" sz="2800"/>
          </a:p>
          <a:p>
            <a:r>
              <a:rPr lang="en-GB" sz="2800"/>
              <a:t>(2 x </a:t>
            </a:r>
            <a:r>
              <a:rPr lang="en-GB" sz="2800">
                <a:highlight>
                  <a:srgbClr val="00FF00"/>
                </a:highlight>
              </a:rPr>
              <a:t>biology</a:t>
            </a:r>
            <a:r>
              <a:rPr lang="en-GB" sz="2800"/>
              <a:t>, 2 x </a:t>
            </a:r>
            <a:r>
              <a:rPr lang="en-GB" sz="2800">
                <a:highlight>
                  <a:srgbClr val="00FFFF"/>
                </a:highlight>
              </a:rPr>
              <a:t>chemistry</a:t>
            </a:r>
            <a:r>
              <a:rPr lang="en-GB" sz="2800"/>
              <a:t> and 2 x </a:t>
            </a:r>
            <a:r>
              <a:rPr lang="en-GB" sz="2800">
                <a:highlight>
                  <a:srgbClr val="FFFF00"/>
                </a:highlight>
              </a:rPr>
              <a:t>physics</a:t>
            </a:r>
            <a:r>
              <a:rPr lang="en-GB" sz="2800"/>
              <a:t>)   </a:t>
            </a:r>
          </a:p>
          <a:p>
            <a:endParaRPr lang="en-GB" sz="2800"/>
          </a:p>
          <a:p>
            <a:endParaRPr lang="en-GB" sz="2800"/>
          </a:p>
          <a:p>
            <a:r>
              <a:rPr lang="en-GB" sz="2800" b="1"/>
              <a:t>November mocks: </a:t>
            </a:r>
            <a:r>
              <a:rPr lang="en-GB" sz="2800"/>
              <a:t>3 x 1h papers (from Year 10 and  Autumn term Year 11)</a:t>
            </a:r>
          </a:p>
          <a:p>
            <a:endParaRPr lang="en-GB" sz="2800"/>
          </a:p>
          <a:p>
            <a:endParaRPr lang="en-GB" sz="2800"/>
          </a:p>
          <a:p>
            <a:r>
              <a:rPr lang="en-GB" sz="2800" b="1"/>
              <a:t>January mocks: </a:t>
            </a:r>
            <a:r>
              <a:rPr lang="en-GB" sz="2800"/>
              <a:t>3 x shorter papers (</a:t>
            </a:r>
            <a:r>
              <a:rPr lang="en-GB" sz="2800">
                <a:ea typeface="+mn-lt"/>
                <a:cs typeface="+mn-lt"/>
              </a:rPr>
              <a:t>from Year 10 and  Autumn term Year 11</a:t>
            </a:r>
            <a:r>
              <a:rPr lang="en-GB" sz="28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3308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068"/>
    </mc:Choice>
    <mc:Fallback xmlns="">
      <p:transition spd="slow" advTm="11106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41198" y="149208"/>
            <a:ext cx="10592552" cy="885221"/>
          </a:xfrm>
        </p:spPr>
        <p:txBody>
          <a:bodyPr vert="horz" lIns="91440" tIns="45720" rIns="91440" bIns="45720" anchor="ctr" anchorCtr="0">
            <a:noAutofit/>
          </a:bodyPr>
          <a:lstStyle/>
          <a:p>
            <a:pPr>
              <a:defRPr/>
            </a:pPr>
            <a:r>
              <a:rPr lang="en-GB" altLang="en-US" sz="4400" b="1">
                <a:latin typeface="Arial"/>
                <a:ea typeface="Kozuka Gothic Pro B" pitchFamily="34" charset="-128"/>
                <a:cs typeface="Arial"/>
              </a:rPr>
              <a:t>Combined Science – Which Tier?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CC4F402A-DA2A-4E92-8F5D-F345F22BEC93}"/>
              </a:ext>
            </a:extLst>
          </p:cNvPr>
          <p:cNvGraphicFramePr>
            <a:graphicFrameLocks noGrp="1"/>
          </p:cNvGraphicFramePr>
          <p:nvPr/>
        </p:nvGraphicFramePr>
        <p:xfrm>
          <a:off x="113608" y="3202339"/>
          <a:ext cx="11954366" cy="16459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03198">
                  <a:extLst>
                    <a:ext uri="{9D8B030D-6E8A-4147-A177-3AD203B41FA5}">
                      <a16:colId xmlns:a16="http://schemas.microsoft.com/office/drawing/2014/main" val="413308599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417458035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954078794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12965668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18066697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37830297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415048923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949261601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83118513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92976702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171832086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24085452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58911639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684445470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71383845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46400509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751874524"/>
                    </a:ext>
                  </a:extLst>
                </a:gridCol>
              </a:tblGrid>
              <a:tr h="396595">
                <a:tc>
                  <a:txBody>
                    <a:bodyPr/>
                    <a:lstStyle/>
                    <a:p>
                      <a:r>
                        <a:rPr lang="en-US" sz="2400"/>
                        <a:t>9/9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9/8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8/8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8/7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7/7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7/6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6/6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6/5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5/5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/>
                        <a:t>5/4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/>
                        <a:t>4/4</a:t>
                      </a:r>
                    </a:p>
                    <a:p>
                      <a:pPr lvl="0">
                        <a:buNone/>
                      </a:pPr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2714266"/>
                  </a:ext>
                </a:extLst>
              </a:tr>
              <a:tr h="614722">
                <a:tc gridSpan="8">
                  <a:txBody>
                    <a:bodyPr/>
                    <a:lstStyle/>
                    <a:p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/>
                        <a:t>5/5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5/4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4/4</a:t>
                      </a:r>
                    </a:p>
                    <a:p>
                      <a:pPr lvl="0">
                        <a:buNone/>
                      </a:pPr>
                      <a:endParaRPr lang="en-US" sz="2400" b="1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4/3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3/3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3/2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2/2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2/1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1/1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545583"/>
                  </a:ext>
                </a:extLst>
              </a:tr>
            </a:tbl>
          </a:graphicData>
        </a:graphic>
      </p:graphicFrame>
      <p:sp>
        <p:nvSpPr>
          <p:cNvPr id="8" name="Left Brace 7">
            <a:extLst>
              <a:ext uri="{FF2B5EF4-FFF2-40B4-BE49-F238E27FC236}">
                <a16:creationId xmlns:a16="http://schemas.microsoft.com/office/drawing/2014/main" id="{23523C1E-5F0E-4A5F-B0A9-C885E716B397}"/>
              </a:ext>
            </a:extLst>
          </p:cNvPr>
          <p:cNvSpPr/>
          <p:nvPr/>
        </p:nvSpPr>
        <p:spPr>
          <a:xfrm rot="5400000" flipH="1">
            <a:off x="8654972" y="2006311"/>
            <a:ext cx="498763" cy="6331527"/>
          </a:xfrm>
          <a:prstGeom prst="leftBrace">
            <a:avLst/>
          </a:prstGeom>
          <a:ln w="57150">
            <a:solidFill>
              <a:srgbClr val="4472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BA6D0CDA-0047-433F-9E78-0AA26B6CF1B7}"/>
              </a:ext>
            </a:extLst>
          </p:cNvPr>
          <p:cNvSpPr/>
          <p:nvPr/>
        </p:nvSpPr>
        <p:spPr>
          <a:xfrm rot="5400000">
            <a:off x="3861297" y="-916997"/>
            <a:ext cx="595746" cy="7703127"/>
          </a:xfrm>
          <a:prstGeom prst="leftBrace">
            <a:avLst/>
          </a:prstGeom>
          <a:ln w="57150">
            <a:solidFill>
              <a:srgbClr val="4472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38D840-372A-48DC-BB0B-FE83EF138D68}"/>
              </a:ext>
            </a:extLst>
          </p:cNvPr>
          <p:cNvSpPr txBox="1"/>
          <p:nvPr/>
        </p:nvSpPr>
        <p:spPr>
          <a:xfrm>
            <a:off x="7624331" y="5504584"/>
            <a:ext cx="32835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ALL FOUNDATION PAPERS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BFC0D5-1541-4F24-AE89-599C54D7705E}"/>
              </a:ext>
            </a:extLst>
          </p:cNvPr>
          <p:cNvSpPr txBox="1"/>
          <p:nvPr/>
        </p:nvSpPr>
        <p:spPr>
          <a:xfrm>
            <a:off x="3218585" y="2124074"/>
            <a:ext cx="22444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ALL HIGHER PAPERS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644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49665" y="89942"/>
            <a:ext cx="10575619" cy="910621"/>
          </a:xfrm>
        </p:spPr>
        <p:txBody>
          <a:bodyPr vert="horz" lIns="91440" tIns="45720" rIns="91440" bIns="45720" anchor="ctr" anchorCtr="0">
            <a:noAutofit/>
          </a:bodyPr>
          <a:lstStyle/>
          <a:p>
            <a:pPr>
              <a:defRPr/>
            </a:pPr>
            <a:r>
              <a:rPr lang="en-GB" altLang="en-US" sz="4400" b="1">
                <a:latin typeface="Arial"/>
                <a:ea typeface="Kozuka Gothic Pro B" pitchFamily="34" charset="-128"/>
                <a:cs typeface="Arial"/>
              </a:rPr>
              <a:t>Combined Science – Which Tier?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CC4F402A-DA2A-4E92-8F5D-F345F22BEC93}"/>
              </a:ext>
            </a:extLst>
          </p:cNvPr>
          <p:cNvGraphicFramePr>
            <a:graphicFrameLocks noGrp="1"/>
          </p:cNvGraphicFramePr>
          <p:nvPr/>
        </p:nvGraphicFramePr>
        <p:xfrm>
          <a:off x="113608" y="3202339"/>
          <a:ext cx="11954366" cy="16459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03198">
                  <a:extLst>
                    <a:ext uri="{9D8B030D-6E8A-4147-A177-3AD203B41FA5}">
                      <a16:colId xmlns:a16="http://schemas.microsoft.com/office/drawing/2014/main" val="413308599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417458035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954078794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12965668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18066697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37830297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415048923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1949261601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83118513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929767028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171832086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24085452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589116392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684445470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71383845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3464005097"/>
                    </a:ext>
                  </a:extLst>
                </a:gridCol>
                <a:gridCol w="703198">
                  <a:extLst>
                    <a:ext uri="{9D8B030D-6E8A-4147-A177-3AD203B41FA5}">
                      <a16:colId xmlns:a16="http://schemas.microsoft.com/office/drawing/2014/main" val="2751874524"/>
                    </a:ext>
                  </a:extLst>
                </a:gridCol>
              </a:tblGrid>
              <a:tr h="396595">
                <a:tc>
                  <a:txBody>
                    <a:bodyPr/>
                    <a:lstStyle/>
                    <a:p>
                      <a:r>
                        <a:rPr lang="en-US" sz="2400"/>
                        <a:t>9/9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9/8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8/8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8/7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7/7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7/6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6/6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6/5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5/5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/>
                        <a:t>5/4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/>
                        <a:t>4/4</a:t>
                      </a:r>
                    </a:p>
                    <a:p>
                      <a:pPr lvl="0">
                        <a:buNone/>
                      </a:pPr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2714266"/>
                  </a:ext>
                </a:extLst>
              </a:tr>
              <a:tr h="614722">
                <a:tc gridSpan="8">
                  <a:txBody>
                    <a:bodyPr/>
                    <a:lstStyle/>
                    <a:p>
                      <a:endParaRPr lang="en-US" sz="240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/>
                        <a:t>5/5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5/4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4/4</a:t>
                      </a:r>
                    </a:p>
                    <a:p>
                      <a:pPr lvl="0">
                        <a:buNone/>
                      </a:pPr>
                      <a:endParaRPr lang="en-US" sz="2400" b="1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4/3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3/3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3/2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2/2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2/1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/>
                        <a:t>1/1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545583"/>
                  </a:ext>
                </a:extLst>
              </a:tr>
            </a:tbl>
          </a:graphicData>
        </a:graphic>
      </p:graphicFrame>
      <p:sp>
        <p:nvSpPr>
          <p:cNvPr id="8" name="Left Brace 7">
            <a:extLst>
              <a:ext uri="{FF2B5EF4-FFF2-40B4-BE49-F238E27FC236}">
                <a16:creationId xmlns:a16="http://schemas.microsoft.com/office/drawing/2014/main" id="{23523C1E-5F0E-4A5F-B0A9-C885E716B397}"/>
              </a:ext>
            </a:extLst>
          </p:cNvPr>
          <p:cNvSpPr/>
          <p:nvPr/>
        </p:nvSpPr>
        <p:spPr>
          <a:xfrm rot="5400000" flipH="1">
            <a:off x="8654972" y="2006311"/>
            <a:ext cx="498763" cy="6331527"/>
          </a:xfrm>
          <a:prstGeom prst="leftBrace">
            <a:avLst/>
          </a:prstGeom>
          <a:ln w="57150">
            <a:solidFill>
              <a:srgbClr val="4472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>
            <a:extLst>
              <a:ext uri="{FF2B5EF4-FFF2-40B4-BE49-F238E27FC236}">
                <a16:creationId xmlns:a16="http://schemas.microsoft.com/office/drawing/2014/main" id="{BA6D0CDA-0047-433F-9E78-0AA26B6CF1B7}"/>
              </a:ext>
            </a:extLst>
          </p:cNvPr>
          <p:cNvSpPr/>
          <p:nvPr/>
        </p:nvSpPr>
        <p:spPr>
          <a:xfrm rot="5400000">
            <a:off x="3861297" y="-916997"/>
            <a:ext cx="595746" cy="7703127"/>
          </a:xfrm>
          <a:prstGeom prst="leftBrace">
            <a:avLst/>
          </a:prstGeom>
          <a:ln w="57150">
            <a:solidFill>
              <a:srgbClr val="4472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38D840-372A-48DC-BB0B-FE83EF138D68}"/>
              </a:ext>
            </a:extLst>
          </p:cNvPr>
          <p:cNvSpPr txBox="1"/>
          <p:nvPr/>
        </p:nvSpPr>
        <p:spPr>
          <a:xfrm>
            <a:off x="7624331" y="5504584"/>
            <a:ext cx="32835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ALL FOUNDATION PAPERS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BFC0D5-1541-4F24-AE89-599C54D7705E}"/>
              </a:ext>
            </a:extLst>
          </p:cNvPr>
          <p:cNvSpPr txBox="1"/>
          <p:nvPr/>
        </p:nvSpPr>
        <p:spPr>
          <a:xfrm>
            <a:off x="3218585" y="2124074"/>
            <a:ext cx="22444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ALL HIGHER PAPERS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DCBA1B-7FE9-4831-9D49-9E59CD73911F}"/>
              </a:ext>
            </a:extLst>
          </p:cNvPr>
          <p:cNvSpPr txBox="1"/>
          <p:nvPr/>
        </p:nvSpPr>
        <p:spPr>
          <a:xfrm>
            <a:off x="-23625" y="5366038"/>
            <a:ext cx="1214870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Final decisions to be made after January mocks.  </a:t>
            </a:r>
            <a:endParaRPr lang="en-US" dirty="0"/>
          </a:p>
          <a:p>
            <a:r>
              <a:rPr lang="en-US" sz="2400" b="1" dirty="0">
                <a:solidFill>
                  <a:srgbClr val="FF0000"/>
                </a:solidFill>
              </a:rPr>
              <a:t>Students are in science classes with students who are likely to do the same tier but this is constantly being reviewed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1B2CD5-45E0-40AE-83EF-5FA04BF4081B}"/>
              </a:ext>
            </a:extLst>
          </p:cNvPr>
          <p:cNvSpPr txBox="1"/>
          <p:nvPr/>
        </p:nvSpPr>
        <p:spPr>
          <a:xfrm>
            <a:off x="5310622" y="1653019"/>
            <a:ext cx="601287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0000"/>
                </a:solidFill>
              </a:rPr>
              <a:t>Tier must be the same for all 3 sciences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589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716258" y="1669242"/>
            <a:ext cx="7190788" cy="4675287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</p:txBody>
      </p:sp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54277" y="159048"/>
            <a:ext cx="10621416" cy="902154"/>
          </a:xfrm>
        </p:spPr>
        <p:txBody>
          <a:bodyPr vert="horz" lIns="91440" tIns="45720" rIns="91440" bIns="45720" anchor="ctr" anchorCtr="0">
            <a:noAutofit/>
          </a:bodyPr>
          <a:lstStyle/>
          <a:p>
            <a:pPr>
              <a:defRPr/>
            </a:pPr>
            <a:r>
              <a:rPr lang="en-GB" altLang="en-US" sz="4400" b="1">
                <a:latin typeface="Arial"/>
                <a:ea typeface="Kozuka Gothic Pro B" pitchFamily="34" charset="-128"/>
                <a:cs typeface="Arial"/>
              </a:rPr>
              <a:t>Entry Level Science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1F0AF32-D725-4369-B089-48B2EFF03C98}"/>
              </a:ext>
            </a:extLst>
          </p:cNvPr>
          <p:cNvSpPr txBox="1">
            <a:spLocks/>
          </p:cNvSpPr>
          <p:nvPr/>
        </p:nvSpPr>
        <p:spPr>
          <a:xfrm>
            <a:off x="193365" y="1055988"/>
            <a:ext cx="11690252" cy="4924993"/>
          </a:xfrm>
          <a:prstGeom prst="rect">
            <a:avLst/>
          </a:prstGeom>
        </p:spPr>
        <p:txBody>
          <a:bodyPr vert="horz" lIns="91440" tIns="45720" rIns="91440" bIns="45720" anchor="t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GB" sz="360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r>
              <a:rPr lang="en-GB" sz="3600">
                <a:latin typeface="Arial"/>
                <a:ea typeface="Kozuka Gothic Pro B"/>
                <a:cs typeface="Calibri"/>
              </a:rPr>
              <a:t>Taught alongside Combined Science for some students working up to Grade 3 or 4</a:t>
            </a:r>
          </a:p>
          <a:p>
            <a:pPr>
              <a:defRPr/>
            </a:pPr>
            <a:endParaRPr lang="en-GB" sz="360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r>
              <a:rPr lang="en-GB" sz="3600">
                <a:latin typeface="Arial"/>
                <a:ea typeface="Kozuka Gothic Pro B"/>
                <a:cs typeface="Calibri"/>
              </a:rPr>
              <a:t>More “chunked approach assessed by small in-class tests</a:t>
            </a:r>
          </a:p>
          <a:p>
            <a:pPr>
              <a:defRPr/>
            </a:pPr>
            <a:endParaRPr lang="en-GB" sz="360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r>
              <a:rPr lang="en-GB" sz="3600">
                <a:latin typeface="Arial"/>
                <a:ea typeface="Kozuka Gothic Pro B"/>
                <a:cs typeface="Calibri"/>
              </a:rPr>
              <a:t>Internally assessed</a:t>
            </a:r>
          </a:p>
          <a:p>
            <a:pPr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Font typeface="Wingdings 3"/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Font typeface="Wingdings 3"/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371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716258" y="1669242"/>
            <a:ext cx="7190788" cy="4675287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</p:txBody>
      </p:sp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52677" y="82848"/>
            <a:ext cx="10638349" cy="902154"/>
          </a:xfrm>
        </p:spPr>
        <p:txBody>
          <a:bodyPr vert="horz" lIns="91440" tIns="45720" rIns="91440" bIns="45720" anchor="ctr" anchorCtr="0">
            <a:noAutofit/>
          </a:bodyPr>
          <a:lstStyle/>
          <a:p>
            <a:pPr>
              <a:defRPr/>
            </a:pPr>
            <a:r>
              <a:rPr lang="en-GB" altLang="en-US" sz="4400" b="1">
                <a:latin typeface="Arial"/>
                <a:ea typeface="Kozuka Gothic Pro B" pitchFamily="34" charset="-128"/>
                <a:cs typeface="Arial"/>
              </a:rPr>
              <a:t>Preparation and support at home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1F0AF32-D725-4369-B089-48B2EFF03C98}"/>
              </a:ext>
            </a:extLst>
          </p:cNvPr>
          <p:cNvSpPr txBox="1">
            <a:spLocks/>
          </p:cNvSpPr>
          <p:nvPr/>
        </p:nvSpPr>
        <p:spPr>
          <a:xfrm>
            <a:off x="143321" y="764687"/>
            <a:ext cx="11690252" cy="2164175"/>
          </a:xfrm>
          <a:prstGeom prst="rect">
            <a:avLst/>
          </a:prstGeom>
        </p:spPr>
        <p:txBody>
          <a:bodyPr vert="horz" lIns="91440" tIns="45720" rIns="91440" bIns="45720" anchor="t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GB" sz="3200">
              <a:latin typeface="Arial"/>
              <a:ea typeface="Kozuka Gothic Pro B"/>
              <a:cs typeface="Calibri"/>
            </a:endParaRPr>
          </a:p>
          <a:p>
            <a:pPr marL="457200" indent="-457200">
              <a:defRPr/>
            </a:pPr>
            <a:r>
              <a:rPr lang="en-GB" sz="3200" b="1" dirty="0">
                <a:latin typeface="Arial"/>
                <a:ea typeface="Kozuka Gothic Pro B"/>
                <a:cs typeface="Calibri"/>
              </a:rPr>
              <a:t>Use lesson time...this is key!!!!!  Our curriculum design builds in revision time.  Focus in lessons is essential</a:t>
            </a:r>
          </a:p>
          <a:p>
            <a:pPr marL="457200" indent="-457200">
              <a:defRPr/>
            </a:pPr>
            <a:r>
              <a:rPr lang="en-GB" sz="3200" dirty="0" err="1">
                <a:latin typeface="Arial"/>
                <a:ea typeface="Kozuka Gothic Pro B"/>
                <a:cs typeface="Calibri"/>
              </a:rPr>
              <a:t>Targetted</a:t>
            </a:r>
            <a:r>
              <a:rPr lang="en-GB" sz="3200" dirty="0">
                <a:latin typeface="Arial"/>
                <a:ea typeface="Kozuka Gothic Pro B"/>
                <a:cs typeface="Calibri"/>
              </a:rPr>
              <a:t> revision sessions will be held later in the year</a:t>
            </a:r>
            <a:endParaRPr lang="en-GB" sz="3200" dirty="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buFont typeface="Wingdings 3"/>
              <a:buChar char=""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buFont typeface="Wingdings 3"/>
              <a:buChar char=""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</p:txBody>
      </p:sp>
      <p:pic>
        <p:nvPicPr>
          <p:cNvPr id="2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98A01372-F4B6-4820-B2DA-89E7B92E3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21" y="3335352"/>
            <a:ext cx="2009596" cy="2931186"/>
          </a:xfrm>
          <a:prstGeom prst="rect">
            <a:avLst/>
          </a:prstGeom>
        </p:spPr>
      </p:pic>
      <p:pic>
        <p:nvPicPr>
          <p:cNvPr id="3" name="Picture 3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E8357938-9065-4D27-A0A8-E7D4D48243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022" y="3331054"/>
            <a:ext cx="2197940" cy="3118091"/>
          </a:xfrm>
          <a:prstGeom prst="rect">
            <a:avLst/>
          </a:prstGeom>
        </p:spPr>
      </p:pic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16CE70ED-6150-42A5-8620-9E368382D1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652" y="3318833"/>
            <a:ext cx="2307387" cy="2914289"/>
          </a:xfrm>
          <a:prstGeom prst="rect">
            <a:avLst/>
          </a:prstGeom>
        </p:spPr>
      </p:pic>
      <p:pic>
        <p:nvPicPr>
          <p:cNvPr id="5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9D7A56CF-0294-4370-975B-8309F772FC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9222" t="-59251" r="-70974" b="7499"/>
          <a:stretch/>
        </p:blipFill>
        <p:spPr>
          <a:xfrm>
            <a:off x="8521362" y="3599608"/>
            <a:ext cx="4529827" cy="2082532"/>
          </a:xfrm>
          <a:prstGeom prst="rect">
            <a:avLst/>
          </a:prstGeom>
        </p:spPr>
      </p:pic>
      <p:pic>
        <p:nvPicPr>
          <p:cNvPr id="8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196691A4-53D7-436C-9156-9425FFEA6A0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067" t="34415" r="4027" b="30413"/>
          <a:stretch/>
        </p:blipFill>
        <p:spPr>
          <a:xfrm>
            <a:off x="7477915" y="5577065"/>
            <a:ext cx="1839536" cy="780131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E4C4D5AF-F37B-4477-B410-A4AC8DD77914}"/>
              </a:ext>
            </a:extLst>
          </p:cNvPr>
          <p:cNvSpPr/>
          <p:nvPr/>
        </p:nvSpPr>
        <p:spPr>
          <a:xfrm>
            <a:off x="9241379" y="5687649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D524DB-F361-443E-9FDC-7B09D97F1F67}"/>
              </a:ext>
            </a:extLst>
          </p:cNvPr>
          <p:cNvSpPr txBox="1"/>
          <p:nvPr/>
        </p:nvSpPr>
        <p:spPr>
          <a:xfrm>
            <a:off x="10219039" y="5390422"/>
            <a:ext cx="129108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/>
              <a:t>Fuse School</a:t>
            </a:r>
          </a:p>
        </p:txBody>
      </p:sp>
      <p:pic>
        <p:nvPicPr>
          <p:cNvPr id="2050" name="Picture 2" descr="Educake | Low stakes testing for students">
            <a:extLst>
              <a:ext uri="{FF2B5EF4-FFF2-40B4-BE49-F238E27FC236}">
                <a16:creationId xmlns:a16="http://schemas.microsoft.com/office/drawing/2014/main" id="{F9FF3531-B80E-4049-7FCF-198B5C1C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910" y="3099289"/>
            <a:ext cx="36671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47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716258" y="1669242"/>
            <a:ext cx="7190788" cy="4675287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latin typeface="Calibri" pitchFamily="34" charset="0"/>
              <a:ea typeface="Kozuka Gothic Pro B" pitchFamily="34" charset="-128"/>
              <a:cs typeface="Calibri" pitchFamily="34" charset="0"/>
            </a:endParaRPr>
          </a:p>
        </p:txBody>
      </p:sp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52677" y="82848"/>
            <a:ext cx="10638349" cy="902154"/>
          </a:xfrm>
        </p:spPr>
        <p:txBody>
          <a:bodyPr vert="horz" lIns="91440" tIns="45720" rIns="91440" bIns="45720" anchor="ctr" anchorCtr="0">
            <a:noAutofit/>
          </a:bodyPr>
          <a:lstStyle/>
          <a:p>
            <a:pPr>
              <a:defRPr/>
            </a:pPr>
            <a:r>
              <a:rPr lang="en-GB" altLang="en-US" sz="4400" b="1">
                <a:latin typeface="Arial"/>
                <a:ea typeface="Kozuka Gothic Pro B" pitchFamily="34" charset="-128"/>
                <a:cs typeface="Arial"/>
              </a:rPr>
              <a:t>Preparation and support at home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1F0AF32-D725-4369-B089-48B2EFF03C98}"/>
              </a:ext>
            </a:extLst>
          </p:cNvPr>
          <p:cNvSpPr txBox="1">
            <a:spLocks/>
          </p:cNvSpPr>
          <p:nvPr/>
        </p:nvSpPr>
        <p:spPr>
          <a:xfrm>
            <a:off x="143321" y="764687"/>
            <a:ext cx="11690252" cy="2164175"/>
          </a:xfrm>
          <a:prstGeom prst="rect">
            <a:avLst/>
          </a:prstGeom>
        </p:spPr>
        <p:txBody>
          <a:bodyPr vert="horz" lIns="91440" tIns="45720" rIns="91440" bIns="45720" anchor="t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GB" sz="3200">
              <a:latin typeface="Arial"/>
              <a:ea typeface="Kozuka Gothic Pro B"/>
              <a:cs typeface="Calibri"/>
            </a:endParaRPr>
          </a:p>
          <a:p>
            <a:pPr marL="457200" indent="-457200">
              <a:defRPr/>
            </a:pPr>
            <a:r>
              <a:rPr lang="en-GB" sz="3200" b="1" dirty="0">
                <a:latin typeface="Arial"/>
                <a:ea typeface="Kozuka Gothic Pro B"/>
                <a:cs typeface="Calibri"/>
              </a:rPr>
              <a:t>Use lesson time...this is key!!!!!  Our curriculum design builds in revision time.  Focus in lessons is essential</a:t>
            </a:r>
          </a:p>
          <a:p>
            <a:pPr marL="457200" indent="-457200">
              <a:defRPr/>
            </a:pPr>
            <a:r>
              <a:rPr lang="en-GB" sz="3200" dirty="0" err="1">
                <a:latin typeface="Arial"/>
                <a:ea typeface="Kozuka Gothic Pro B"/>
                <a:cs typeface="Calibri"/>
              </a:rPr>
              <a:t>Targetted</a:t>
            </a:r>
            <a:r>
              <a:rPr lang="en-GB" sz="3200" dirty="0">
                <a:latin typeface="Arial"/>
                <a:ea typeface="Kozuka Gothic Pro B"/>
                <a:cs typeface="Calibri"/>
              </a:rPr>
              <a:t> revision sessions will be held later in the year</a:t>
            </a:r>
            <a:endParaRPr lang="en-GB" sz="3200" dirty="0">
              <a:latin typeface="Arial"/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buFont typeface="Wingdings 3"/>
              <a:buChar char=""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buFont typeface="Wingdings 3"/>
              <a:buChar char=""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 algn="ctr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  <a:p>
            <a:pPr marL="0" indent="0">
              <a:buNone/>
              <a:defRPr/>
            </a:pPr>
            <a:endParaRPr lang="en-GB">
              <a:ea typeface="Kozuka Gothic Pro B" pitchFamily="34" charset="-128"/>
              <a:cs typeface="Calibri" pitchFamily="34" charset="0"/>
            </a:endParaRPr>
          </a:p>
        </p:txBody>
      </p:sp>
      <p:pic>
        <p:nvPicPr>
          <p:cNvPr id="2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98A01372-F4B6-4820-B2DA-89E7B92E3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21" y="3335352"/>
            <a:ext cx="2009596" cy="2931186"/>
          </a:xfrm>
          <a:prstGeom prst="rect">
            <a:avLst/>
          </a:prstGeom>
        </p:spPr>
      </p:pic>
      <p:pic>
        <p:nvPicPr>
          <p:cNvPr id="3" name="Picture 3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E8357938-9065-4D27-A0A8-E7D4D48243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022" y="3331054"/>
            <a:ext cx="2197940" cy="3118091"/>
          </a:xfrm>
          <a:prstGeom prst="rect">
            <a:avLst/>
          </a:prstGeom>
        </p:spPr>
      </p:pic>
      <p:pic>
        <p:nvPicPr>
          <p:cNvPr id="5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9D7A56CF-0294-4370-975B-8309F772FC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222" t="-59251" r="-70974" b="7499"/>
          <a:stretch/>
        </p:blipFill>
        <p:spPr>
          <a:xfrm>
            <a:off x="9188112" y="2592679"/>
            <a:ext cx="3482077" cy="2082532"/>
          </a:xfrm>
          <a:prstGeom prst="rect">
            <a:avLst/>
          </a:prstGeom>
        </p:spPr>
      </p:pic>
      <p:pic>
        <p:nvPicPr>
          <p:cNvPr id="8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196691A4-53D7-436C-9156-9425FFEA6A0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067" t="34415" r="4027" b="30413"/>
          <a:stretch/>
        </p:blipFill>
        <p:spPr>
          <a:xfrm>
            <a:off x="7477915" y="5577065"/>
            <a:ext cx="1839536" cy="780131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E4C4D5AF-F37B-4477-B410-A4AC8DD77914}"/>
              </a:ext>
            </a:extLst>
          </p:cNvPr>
          <p:cNvSpPr/>
          <p:nvPr/>
        </p:nvSpPr>
        <p:spPr>
          <a:xfrm>
            <a:off x="9241379" y="5687649"/>
            <a:ext cx="977660" cy="4888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D524DB-F361-443E-9FDC-7B09D97F1F67}"/>
              </a:ext>
            </a:extLst>
          </p:cNvPr>
          <p:cNvSpPr txBox="1"/>
          <p:nvPr/>
        </p:nvSpPr>
        <p:spPr>
          <a:xfrm>
            <a:off x="10219039" y="5390422"/>
            <a:ext cx="129108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/>
              <a:t>Fuse School</a:t>
            </a:r>
          </a:p>
        </p:txBody>
      </p:sp>
      <p:pic>
        <p:nvPicPr>
          <p:cNvPr id="2050" name="Picture 2" descr="Educake | Low stakes testing for students">
            <a:extLst>
              <a:ext uri="{FF2B5EF4-FFF2-40B4-BE49-F238E27FC236}">
                <a16:creationId xmlns:a16="http://schemas.microsoft.com/office/drawing/2014/main" id="{F9FF3531-B80E-4049-7FCF-198B5C1C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374" y="3561932"/>
            <a:ext cx="36671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3ACCD5-9A3D-196D-470D-B0054633208E}"/>
              </a:ext>
            </a:extLst>
          </p:cNvPr>
          <p:cNvSpPr txBox="1"/>
          <p:nvPr/>
        </p:nvSpPr>
        <p:spPr>
          <a:xfrm>
            <a:off x="168184" y="4807131"/>
            <a:ext cx="4738551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highlight>
                  <a:srgbClr val="FFFF00"/>
                </a:highlight>
              </a:rPr>
              <a:t>Strongly recommend purchasing revision guides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26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5"/>
    </mc:Choice>
    <mc:Fallback xmlns="">
      <p:transition spd="slow" advTm="2412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14594-3FD3-F7A5-D252-1664DE907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err="1"/>
              <a:t>Educake</a:t>
            </a:r>
            <a:endParaRPr lang="en-GB" sz="4400" b="1"/>
          </a:p>
        </p:txBody>
      </p:sp>
      <p:pic>
        <p:nvPicPr>
          <p:cNvPr id="4" name="Picture 2" descr="Educake | Low stakes testing for students">
            <a:extLst>
              <a:ext uri="{FF2B5EF4-FFF2-40B4-BE49-F238E27FC236}">
                <a16:creationId xmlns:a16="http://schemas.microsoft.com/office/drawing/2014/main" id="{B802AD7D-D103-A25B-3CA9-E38CB42E6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65" y="218499"/>
            <a:ext cx="2351439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45E645-4251-93E8-D12A-CD8B6893DF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91" t="16650" r="11879" b="9147"/>
          <a:stretch/>
        </p:blipFill>
        <p:spPr>
          <a:xfrm>
            <a:off x="5981020" y="1193608"/>
            <a:ext cx="5800725" cy="31093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64C0B9-E2B2-E5AC-3736-538091E53D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827" t="50001" r="15274" b="39994"/>
          <a:stretch/>
        </p:blipFill>
        <p:spPr>
          <a:xfrm>
            <a:off x="609600" y="5153601"/>
            <a:ext cx="8643938" cy="6858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80FB9DE-598F-448A-1C18-86E7DBDCF582}"/>
              </a:ext>
            </a:extLst>
          </p:cNvPr>
          <p:cNvSpPr txBox="1"/>
          <p:nvPr/>
        </p:nvSpPr>
        <p:spPr>
          <a:xfrm>
            <a:off x="732064" y="4758240"/>
            <a:ext cx="11149555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highlight>
                  <a:srgbClr val="FFFF00"/>
                </a:highlight>
              </a:rPr>
              <a:t>Please support with log-in / checking / encouraging students to use resources and links and to resit quizzes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9A8473-0B7D-83B6-54CA-24C3D2424EC3}"/>
              </a:ext>
            </a:extLst>
          </p:cNvPr>
          <p:cNvSpPr txBox="1"/>
          <p:nvPr/>
        </p:nvSpPr>
        <p:spPr>
          <a:xfrm>
            <a:off x="255814" y="1607505"/>
            <a:ext cx="7679734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Teacher-set homework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Teacher-set mock revision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Independent revision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Teachers will select and set </a:t>
            </a:r>
            <a:r>
              <a:rPr lang="en-GB" sz="3600" dirty="0" err="1"/>
              <a:t>Educakes</a:t>
            </a:r>
            <a:r>
              <a:rPr lang="en-GB" sz="3600" dirty="0"/>
              <a:t> after mocks based on performance.</a:t>
            </a:r>
          </a:p>
        </p:txBody>
      </p:sp>
    </p:spTree>
    <p:extLst>
      <p:ext uri="{BB962C8B-B14F-4D97-AF65-F5344CB8AC3E}">
        <p14:creationId xmlns:p14="http://schemas.microsoft.com/office/powerpoint/2010/main" val="7610875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DAB85B-80F3-2FD7-E4BE-8E5561AFE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116916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6600" b="1"/>
              <a:t>Teams </a:t>
            </a:r>
          </a:p>
        </p:txBody>
      </p:sp>
      <p:sp>
        <p:nvSpPr>
          <p:cNvPr id="205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7A083-0165-9B30-C1EC-A67CB58C6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3"/>
            <a:ext cx="5783932" cy="3586469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2400"/>
              <a:t>All homework is set on Teams. </a:t>
            </a:r>
          </a:p>
          <a:p>
            <a:endParaRPr lang="en-GB" sz="2400"/>
          </a:p>
          <a:p>
            <a:r>
              <a:rPr lang="en-GB" sz="2400"/>
              <a:t>Please check your child’s teams regularly to ensure they are keeping on top of their homework .</a:t>
            </a:r>
          </a:p>
          <a:p>
            <a:endParaRPr lang="en-GB" sz="2400"/>
          </a:p>
          <a:p>
            <a:r>
              <a:rPr lang="en-GB" sz="2400"/>
              <a:t>Homework club runs Monday –Thursday afterschool until 4.30 and Friday until 4pm. Teachers and support staff are on hand to help students with their homework.  </a:t>
            </a:r>
            <a:endParaRPr lang="en-GB" sz="2400">
              <a:ea typeface="Calibri"/>
              <a:cs typeface="Calibri"/>
            </a:endParaRPr>
          </a:p>
          <a:p>
            <a:endParaRPr lang="en-GB" sz="2400"/>
          </a:p>
        </p:txBody>
      </p:sp>
      <p:pic>
        <p:nvPicPr>
          <p:cNvPr id="2050" name="Picture 2" descr="Microsoft Teams - Wikipedia">
            <a:extLst>
              <a:ext uri="{FF2B5EF4-FFF2-40B4-BE49-F238E27FC236}">
                <a16:creationId xmlns:a16="http://schemas.microsoft.com/office/drawing/2014/main" id="{AA72DFF8-4454-379F-98E4-86ACA281D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9278" y="2372867"/>
            <a:ext cx="3868738" cy="358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71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">
            <a:extLst>
              <a:ext uri="{FF2B5EF4-FFF2-40B4-BE49-F238E27FC236}">
                <a16:creationId xmlns:a16="http://schemas.microsoft.com/office/drawing/2014/main" id="{BB760373-6EFC-FAA3-62EB-F4123BCDD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296" r="53852" b="213"/>
          <a:stretch/>
        </p:blipFill>
        <p:spPr>
          <a:xfrm>
            <a:off x="5630779" y="1227389"/>
            <a:ext cx="6405902" cy="5463692"/>
          </a:xfr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8EE01D4-5516-C2F9-B597-AEC22781FEBC}"/>
              </a:ext>
            </a:extLst>
          </p:cNvPr>
          <p:cNvCxnSpPr/>
          <p:nvPr/>
        </p:nvCxnSpPr>
        <p:spPr>
          <a:xfrm flipV="1">
            <a:off x="3753853" y="1469859"/>
            <a:ext cx="1736557" cy="10106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FC10B0F-1272-0292-0C4C-79689A04367C}"/>
              </a:ext>
            </a:extLst>
          </p:cNvPr>
          <p:cNvSpPr txBox="1"/>
          <p:nvPr/>
        </p:nvSpPr>
        <p:spPr>
          <a:xfrm>
            <a:off x="882316" y="1975184"/>
            <a:ext cx="288757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Student's teams accounts normally open straight onto assignments, but click the </a:t>
            </a:r>
            <a:r>
              <a:rPr lang="en-US" b="1">
                <a:cs typeface="Calibri"/>
              </a:rPr>
              <a:t>Assignments </a:t>
            </a:r>
            <a:r>
              <a:rPr lang="en-US">
                <a:cs typeface="Calibri"/>
              </a:rPr>
              <a:t>button in the left column if it doesn't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In the </a:t>
            </a:r>
            <a:r>
              <a:rPr lang="en-US" b="1">
                <a:cs typeface="Calibri"/>
              </a:rPr>
              <a:t>Upcoming </a:t>
            </a:r>
            <a:r>
              <a:rPr lang="en-US">
                <a:cs typeface="Calibri"/>
              </a:rPr>
              <a:t>section, you can see all the homework which is due for your child. 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The </a:t>
            </a:r>
            <a:r>
              <a:rPr lang="en-US" b="1">
                <a:cs typeface="Calibri"/>
              </a:rPr>
              <a:t>Past due</a:t>
            </a:r>
            <a:r>
              <a:rPr lang="en-US">
                <a:cs typeface="Calibri"/>
              </a:rPr>
              <a:t> column shows any deadlines, your child has missed and needs to catch up on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B8ACD9-F4D2-105C-B3FB-2C2AA74D5C5C}"/>
              </a:ext>
            </a:extLst>
          </p:cNvPr>
          <p:cNvSpPr txBox="1"/>
          <p:nvPr/>
        </p:nvSpPr>
        <p:spPr>
          <a:xfrm>
            <a:off x="270710" y="230604"/>
            <a:ext cx="469231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cs typeface="Calibri"/>
              </a:rPr>
              <a:t>How to monitor your child's Teams account 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19451483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">
            <a:extLst>
              <a:ext uri="{FF2B5EF4-FFF2-40B4-BE49-F238E27FC236}">
                <a16:creationId xmlns:a16="http://schemas.microsoft.com/office/drawing/2014/main" id="{0FA25568-0950-ADB8-A486-0B6A8C0FF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8583"/>
          <a:stretch/>
        </p:blipFill>
        <p:spPr>
          <a:xfrm>
            <a:off x="4472599" y="191336"/>
            <a:ext cx="6802112" cy="6015706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B5B5AB-59F4-FD2D-E360-6E7ABF998814}"/>
              </a:ext>
            </a:extLst>
          </p:cNvPr>
          <p:cNvSpPr txBox="1"/>
          <p:nvPr/>
        </p:nvSpPr>
        <p:spPr>
          <a:xfrm>
            <a:off x="521368" y="1624263"/>
            <a:ext cx="3268578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When students click on an individual assignment, it will take them to their homework. </a:t>
            </a:r>
          </a:p>
          <a:p>
            <a:r>
              <a:rPr lang="en-US">
                <a:cs typeface="Calibri"/>
              </a:rPr>
              <a:t>Any resources they need to complete the homework will be attached and teachers should also indicate long the piece should take. 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A8D9EB-BC21-D44F-2445-68B89289406E}"/>
              </a:ext>
            </a:extLst>
          </p:cNvPr>
          <p:cNvCxnSpPr/>
          <p:nvPr/>
        </p:nvCxnSpPr>
        <p:spPr>
          <a:xfrm flipV="1">
            <a:off x="3753853" y="1048754"/>
            <a:ext cx="1475873" cy="14317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430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7C8A2A-44BE-255A-6DE6-BB3D4A27B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Further support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5485A-5444-9C43-7D21-C1ECCBB77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/>
              <a:t>We are very lucky to have access to a range of counselling services in school for students. This is co-ordinated through the Wellbeing Hub who run group and individual sessions. </a:t>
            </a:r>
          </a:p>
          <a:p>
            <a:r>
              <a:rPr lang="en-GB" sz="2200">
                <a:cs typeface="Calibri"/>
              </a:rPr>
              <a:t>If you feel your child needs further wellbeing  support, please do speak to your child's form tutor. </a:t>
            </a:r>
            <a:r>
              <a:rPr lang="en-GB" sz="2200" b="1">
                <a:cs typeface="Calibri"/>
              </a:rPr>
              <a:t>Please be aware that there is a waiting list.</a:t>
            </a:r>
            <a:endParaRPr lang="en-GB" sz="2200" b="1"/>
          </a:p>
          <a:p>
            <a:r>
              <a:rPr lang="en-GB" sz="2200"/>
              <a:t>For support outside of school Open Door is a brilliant local service based in Saffron Walden.  </a:t>
            </a:r>
            <a:endParaRPr lang="en-GB" sz="2200">
              <a:cs typeface="Calibri"/>
            </a:endParaRPr>
          </a:p>
          <a:p>
            <a:endParaRPr lang="en-GB" sz="2200"/>
          </a:p>
        </p:txBody>
      </p:sp>
      <p:pic>
        <p:nvPicPr>
          <p:cNvPr id="4" name="Picture 3" descr="A logo of a flower&#10;&#10;Description automatically generated">
            <a:extLst>
              <a:ext uri="{FF2B5EF4-FFF2-40B4-BE49-F238E27FC236}">
                <a16:creationId xmlns:a16="http://schemas.microsoft.com/office/drawing/2014/main" id="{6570D4DA-368E-642B-ABF6-05D89FD97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785" y="4054421"/>
            <a:ext cx="2020277" cy="2471234"/>
          </a:xfrm>
          <a:prstGeom prst="rect">
            <a:avLst/>
          </a:prstGeom>
        </p:spPr>
      </p:pic>
      <p:pic>
        <p:nvPicPr>
          <p:cNvPr id="5" name="Picture 4" descr="A house with a fence and grass&#10;&#10;Description automatically generated">
            <a:extLst>
              <a:ext uri="{FF2B5EF4-FFF2-40B4-BE49-F238E27FC236}">
                <a16:creationId xmlns:a16="http://schemas.microsoft.com/office/drawing/2014/main" id="{FFC93902-D368-4963-4F05-902E0FE38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785" y="4233638"/>
            <a:ext cx="3153507" cy="210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884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9223F7-BBFE-E01B-EE57-F6EF85230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Q&amp;A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8500E-67ED-2972-F39C-101C04DCA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177802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Please feel free to ask any general questions.</a:t>
            </a:r>
          </a:p>
          <a:p>
            <a:endParaRPr lang="en-GB"/>
          </a:p>
          <a:p>
            <a:r>
              <a:rPr lang="en-GB"/>
              <a:t>Alternatively, please stay behind and ask any questions.</a:t>
            </a:r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A9921BA-BCDC-878D-561D-F3388458837C}"/>
              </a:ext>
            </a:extLst>
          </p:cNvPr>
          <p:cNvSpPr txBox="1">
            <a:spLocks/>
          </p:cNvSpPr>
          <p:nvPr/>
        </p:nvSpPr>
        <p:spPr>
          <a:xfrm>
            <a:off x="4370101" y="5174146"/>
            <a:ext cx="32409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54831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0C7077B2AF6D4F88083AD608DAE3BD" ma:contentTypeVersion="18" ma:contentTypeDescription="Create a new document." ma:contentTypeScope="" ma:versionID="8d8dac6783a68d557af26bd3b1b3fd7e">
  <xsd:schema xmlns:xsd="http://www.w3.org/2001/XMLSchema" xmlns:xs="http://www.w3.org/2001/XMLSchema" xmlns:p="http://schemas.microsoft.com/office/2006/metadata/properties" xmlns:ns2="8d4d44b9-c75b-42e2-bda0-5b33052669e1" xmlns:ns3="d2dfc1f8-8b36-44be-88fd-f571ff489012" targetNamespace="http://schemas.microsoft.com/office/2006/metadata/properties" ma:root="true" ma:fieldsID="883fc621e9e3d3532b0cd26ab6d6040d" ns2:_="" ns3:_="">
    <xsd:import namespace="8d4d44b9-c75b-42e2-bda0-5b33052669e1"/>
    <xsd:import namespace="d2dfc1f8-8b36-44be-88fd-f571ff4890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4d44b9-c75b-42e2-bda0-5b33052669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751a2207-0de3-40dd-93a5-9151e5045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dfc1f8-8b36-44be-88fd-f571ff48901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01346420-2422-4e69-9ad8-af2cbfbff975}" ma:internalName="TaxCatchAll" ma:showField="CatchAllData" ma:web="d2dfc1f8-8b36-44be-88fd-f571ff4890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d4d44b9-c75b-42e2-bda0-5b33052669e1">
      <Terms xmlns="http://schemas.microsoft.com/office/infopath/2007/PartnerControls"/>
    </lcf76f155ced4ddcb4097134ff3c332f>
    <TaxCatchAll xmlns="d2dfc1f8-8b36-44be-88fd-f571ff489012" xsi:nil="true"/>
  </documentManagement>
</p:properties>
</file>

<file path=customXml/itemProps1.xml><?xml version="1.0" encoding="utf-8"?>
<ds:datastoreItem xmlns:ds="http://schemas.openxmlformats.org/officeDocument/2006/customXml" ds:itemID="{CF9F4205-B3CB-49C6-8DBE-B08A52F7AB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4d44b9-c75b-42e2-bda0-5b33052669e1"/>
    <ds:schemaRef ds:uri="d2dfc1f8-8b36-44be-88fd-f571ff4890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5EDB88-DBCD-4861-883E-6C512B4719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7B0524-53EC-41D7-9099-86F181A6C758}">
  <ds:schemaRefs>
    <ds:schemaRef ds:uri="http://schemas.microsoft.com/office/2006/documentManagement/types"/>
    <ds:schemaRef ds:uri="8d4d44b9-c75b-42e2-bda0-5b33052669e1"/>
    <ds:schemaRef ds:uri="d2dfc1f8-8b36-44be-88fd-f571ff489012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1486</Words>
  <Application>Microsoft Office PowerPoint</Application>
  <PresentationFormat>Widescreen</PresentationFormat>
  <Paragraphs>191</Paragraphs>
  <Slides>36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Theme</vt:lpstr>
      <vt:lpstr>1_Office Theme</vt:lpstr>
      <vt:lpstr>Welcome </vt:lpstr>
      <vt:lpstr>Tutor Name </vt:lpstr>
      <vt:lpstr>Our Pastoral Curriculum</vt:lpstr>
      <vt:lpstr>Monday</vt:lpstr>
      <vt:lpstr>Tuesday </vt:lpstr>
      <vt:lpstr>Wednesday </vt:lpstr>
      <vt:lpstr>Thursday</vt:lpstr>
      <vt:lpstr>Friday</vt:lpstr>
      <vt:lpstr>Tutorials</vt:lpstr>
      <vt:lpstr>How can I help my child revise? </vt:lpstr>
      <vt:lpstr>Useful revision resources </vt:lpstr>
      <vt:lpstr>Subject specific advice </vt:lpstr>
      <vt:lpstr> English Language and Literature.  Everything you need to know…</vt:lpstr>
      <vt:lpstr>How can you support your child in English?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Science Dr M Gwyer</vt:lpstr>
      <vt:lpstr>Why Science is Important</vt:lpstr>
      <vt:lpstr>Just a few local employers who use science</vt:lpstr>
      <vt:lpstr>Science Qualifications</vt:lpstr>
      <vt:lpstr>TRIPLE Science</vt:lpstr>
      <vt:lpstr>Combined  Science</vt:lpstr>
      <vt:lpstr>Combined Science – Which Tier?</vt:lpstr>
      <vt:lpstr>Combined Science – Which Tier?</vt:lpstr>
      <vt:lpstr>Entry Level Science</vt:lpstr>
      <vt:lpstr>Preparation and support at home</vt:lpstr>
      <vt:lpstr>Preparation and support at home</vt:lpstr>
      <vt:lpstr>Educake</vt:lpstr>
      <vt:lpstr>Teams </vt:lpstr>
      <vt:lpstr>PowerPoint Presentation</vt:lpstr>
      <vt:lpstr>PowerPoint Presentation</vt:lpstr>
      <vt:lpstr>Further support</vt:lpstr>
      <vt:lpstr>Q&amp;A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Mr J Millership</dc:creator>
  <cp:lastModifiedBy>Miss L Coates</cp:lastModifiedBy>
  <cp:revision>12</cp:revision>
  <dcterms:created xsi:type="dcterms:W3CDTF">2022-09-16T15:19:20Z</dcterms:created>
  <dcterms:modified xsi:type="dcterms:W3CDTF">2025-09-17T08:10:50Z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0x010100B70C7077B2AF6D4F88083AD608DAE3BD</vt:lpwstr>
  </property>
  <property fmtid="{D5CDD505-2E9C-101B-9397-08002B2CF9AE}" pid="3" name="MediaServiceImageTags">
    <vt:lpwstr/>
  </property>
</Properties>
</file>